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45" r:id="rId1"/>
  </p:sldMasterIdLst>
  <p:notesMasterIdLst>
    <p:notesMasterId r:id="rId76"/>
  </p:notesMasterIdLst>
  <p:handoutMasterIdLst>
    <p:handoutMasterId r:id="rId77"/>
  </p:handoutMasterIdLst>
  <p:sldIdLst>
    <p:sldId id="319" r:id="rId2"/>
    <p:sldId id="420" r:id="rId3"/>
    <p:sldId id="332" r:id="rId4"/>
    <p:sldId id="333" r:id="rId5"/>
    <p:sldId id="448" r:id="rId6"/>
    <p:sldId id="335" r:id="rId7"/>
    <p:sldId id="449" r:id="rId8"/>
    <p:sldId id="450" r:id="rId9"/>
    <p:sldId id="451" r:id="rId10"/>
    <p:sldId id="452" r:id="rId11"/>
    <p:sldId id="341" r:id="rId12"/>
    <p:sldId id="453" r:id="rId13"/>
    <p:sldId id="454" r:id="rId14"/>
    <p:sldId id="455" r:id="rId15"/>
    <p:sldId id="469" r:id="rId16"/>
    <p:sldId id="471" r:id="rId17"/>
    <p:sldId id="475" r:id="rId18"/>
    <p:sldId id="339" r:id="rId19"/>
    <p:sldId id="457" r:id="rId20"/>
    <p:sldId id="458" r:id="rId21"/>
    <p:sldId id="349" r:id="rId22"/>
    <p:sldId id="459" r:id="rId23"/>
    <p:sldId id="472" r:id="rId24"/>
    <p:sldId id="460" r:id="rId25"/>
    <p:sldId id="461" r:id="rId26"/>
    <p:sldId id="476" r:id="rId27"/>
    <p:sldId id="462" r:id="rId28"/>
    <p:sldId id="473" r:id="rId29"/>
    <p:sldId id="474" r:id="rId30"/>
    <p:sldId id="464" r:id="rId31"/>
    <p:sldId id="362" r:id="rId32"/>
    <p:sldId id="363" r:id="rId33"/>
    <p:sldId id="419" r:id="rId34"/>
    <p:sldId id="465" r:id="rId35"/>
    <p:sldId id="366" r:id="rId36"/>
    <p:sldId id="447" r:id="rId37"/>
    <p:sldId id="367" r:id="rId38"/>
    <p:sldId id="400" r:id="rId39"/>
    <p:sldId id="368" r:id="rId40"/>
    <p:sldId id="369" r:id="rId41"/>
    <p:sldId id="370" r:id="rId42"/>
    <p:sldId id="371" r:id="rId43"/>
    <p:sldId id="372" r:id="rId44"/>
    <p:sldId id="373" r:id="rId45"/>
    <p:sldId id="374" r:id="rId46"/>
    <p:sldId id="375" r:id="rId47"/>
    <p:sldId id="376" r:id="rId48"/>
    <p:sldId id="378" r:id="rId49"/>
    <p:sldId id="379" r:id="rId50"/>
    <p:sldId id="380" r:id="rId51"/>
    <p:sldId id="381" r:id="rId52"/>
    <p:sldId id="382" r:id="rId53"/>
    <p:sldId id="383" r:id="rId54"/>
    <p:sldId id="384" r:id="rId55"/>
    <p:sldId id="385" r:id="rId56"/>
    <p:sldId id="386" r:id="rId57"/>
    <p:sldId id="401" r:id="rId58"/>
    <p:sldId id="431" r:id="rId59"/>
    <p:sldId id="432" r:id="rId60"/>
    <p:sldId id="433" r:id="rId61"/>
    <p:sldId id="434" r:id="rId62"/>
    <p:sldId id="435" r:id="rId63"/>
    <p:sldId id="436" r:id="rId64"/>
    <p:sldId id="437" r:id="rId65"/>
    <p:sldId id="438" r:id="rId66"/>
    <p:sldId id="439" r:id="rId67"/>
    <p:sldId id="440" r:id="rId68"/>
    <p:sldId id="441" r:id="rId69"/>
    <p:sldId id="442" r:id="rId70"/>
    <p:sldId id="443" r:id="rId71"/>
    <p:sldId id="444" r:id="rId72"/>
    <p:sldId id="445" r:id="rId73"/>
    <p:sldId id="446" r:id="rId74"/>
    <p:sldId id="395" r:id="rId7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4D7"/>
    <a:srgbClr val="F8F8F8"/>
    <a:srgbClr val="C9EAFB"/>
    <a:srgbClr val="E7E7E5"/>
    <a:srgbClr val="CCECFF"/>
    <a:srgbClr val="FF0000"/>
    <a:srgbClr val="66CCFF"/>
    <a:srgbClr val="CCFFFF"/>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1" autoAdjust="0"/>
    <p:restoredTop sz="89103" autoAdjust="0"/>
  </p:normalViewPr>
  <p:slideViewPr>
    <p:cSldViewPr snapToGrid="0">
      <p:cViewPr varScale="1">
        <p:scale>
          <a:sx n="112" d="100"/>
          <a:sy n="112" d="100"/>
        </p:scale>
        <p:origin x="1662" y="84"/>
      </p:cViewPr>
      <p:guideLst>
        <p:guide orient="horz" pos="816"/>
        <p:guide pos="4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12858"/>
    </p:cViewPr>
  </p:sorterViewPr>
  <p:notesViewPr>
    <p:cSldViewPr snapToGrid="0">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241D02D-F0BE-479D-BFAE-28F6DABC062E}"/>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09A33344-A246-47EE-87AD-DC2B769C31C4}"/>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3169">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AF886B7E-9DF3-450F-92F2-1A3BF26B8AC0}"/>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53339C26-84D6-4CAB-9ACB-F216D653813F}"/>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defRPr>
            </a:lvl1pPr>
          </a:lstStyle>
          <a:p>
            <a:fld id="{DF7B4608-F3D0-4E52-ABA4-6F2681683C1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45CDFB-7A76-4C4D-913D-3C7D6FE5DE2A}"/>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7FB24A69-0B86-44C0-95FA-F8D9A6931146}"/>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1168">
              <a:defRPr sz="1200">
                <a:latin typeface="Times New Roman" charset="0"/>
                <a:ea typeface="ＭＳ Ｐゴシック" charset="-128"/>
                <a:cs typeface="ＭＳ Ｐゴシック" charset="-128"/>
              </a:defRPr>
            </a:lvl1pPr>
          </a:lstStyle>
          <a:p>
            <a:pPr>
              <a:defRPr/>
            </a:pPr>
            <a:endParaRPr lang="en-US"/>
          </a:p>
        </p:txBody>
      </p:sp>
      <p:sp>
        <p:nvSpPr>
          <p:cNvPr id="71684" name="Rectangle 4">
            <a:extLst>
              <a:ext uri="{FF2B5EF4-FFF2-40B4-BE49-F238E27FC236}">
                <a16:creationId xmlns:a16="http://schemas.microsoft.com/office/drawing/2014/main" id="{AA27146D-C92E-4EEF-9F79-56BA93AB219B}"/>
              </a:ext>
            </a:extLst>
          </p:cNvPr>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A01186F9-B596-4A19-9264-7D2B4FC636C4}"/>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0C645014-0F43-4A0F-901D-B500E062F28B}"/>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A87C6AF3-49D0-4016-A1FB-7B03E0453DCB}"/>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defRPr>
            </a:lvl1pPr>
          </a:lstStyle>
          <a:p>
            <a:fld id="{47794835-A72A-4AEF-B6EC-BD8CE85FBF4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F949B7-291A-4420-9D9C-B1ABA67FB313}" type="slidenum">
              <a:rPr lang="en-US" altLang="x-none" smtClean="0"/>
              <a:pPr>
                <a:defRPr/>
              </a:pPr>
              <a:t>1</a:t>
            </a:fld>
            <a:endParaRPr lang="en-US" altLang="x-none"/>
          </a:p>
        </p:txBody>
      </p:sp>
    </p:spTree>
    <p:extLst>
      <p:ext uri="{BB962C8B-B14F-4D97-AF65-F5344CB8AC3E}">
        <p14:creationId xmlns:p14="http://schemas.microsoft.com/office/powerpoint/2010/main" val="93775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2D03978-248F-4696-B60F-15CD45A7CC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5C935A-6734-4108-A7F7-F209D07F3D5B}" type="slidenum">
              <a:rPr lang="en-US" altLang="en-US">
                <a:latin typeface="Helvetica" panose="020B0604020202020204" pitchFamily="34" charset="0"/>
              </a:rPr>
              <a:pPr/>
              <a:t>11</a:t>
            </a:fld>
            <a:endParaRPr lang="en-US" altLang="en-US">
              <a:latin typeface="Helvetica" panose="020B0604020202020204" pitchFamily="34" charset="0"/>
            </a:endParaRPr>
          </a:p>
        </p:txBody>
      </p:sp>
      <p:sp>
        <p:nvSpPr>
          <p:cNvPr id="80899" name="Rectangle 2">
            <a:extLst>
              <a:ext uri="{FF2B5EF4-FFF2-40B4-BE49-F238E27FC236}">
                <a16:creationId xmlns:a16="http://schemas.microsoft.com/office/drawing/2014/main" id="{14A40313-58A0-42FC-AA3D-42531811087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A8BA248-769F-4CA6-AD44-A8BE8C9CDC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Memory-Management Unit (</a:t>
            </a:r>
            <a:r>
              <a:rPr lang="en-US" altLang="en-US" sz="1100" dirty="0"/>
              <a:t>MMU</a:t>
            </a:r>
            <a:r>
              <a:rPr lang="en-US" altLang="en-US" dirty="0"/>
              <a:t>)</a:t>
            </a: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E0E1E75-0157-44F3-9622-F350D085CC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07A095-AA18-4824-800F-5810C91ED729}" type="slidenum">
              <a:rPr lang="en-US" altLang="en-US">
                <a:latin typeface="Helvetica" panose="020B0604020202020204" pitchFamily="34" charset="0"/>
              </a:rPr>
              <a:pPr/>
              <a:t>12</a:t>
            </a:fld>
            <a:endParaRPr lang="en-US" altLang="en-US">
              <a:latin typeface="Helvetica" panose="020B0604020202020204" pitchFamily="34" charset="0"/>
            </a:endParaRPr>
          </a:p>
        </p:txBody>
      </p:sp>
      <p:sp>
        <p:nvSpPr>
          <p:cNvPr id="81923" name="Rectangle 2">
            <a:extLst>
              <a:ext uri="{FF2B5EF4-FFF2-40B4-BE49-F238E27FC236}">
                <a16:creationId xmlns:a16="http://schemas.microsoft.com/office/drawing/2014/main" id="{325FA7A5-5293-4037-A8FE-84A57628CC5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B76E2EA0-63AB-4CE6-9C1C-A93A950A4A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Generalization</a:t>
            </a:r>
            <a:r>
              <a:rPr lang="fa-IR" altLang="en-US" dirty="0">
                <a:latin typeface="Times New Roman" panose="02020603050405020304" pitchFamily="18" charset="0"/>
              </a:rPr>
              <a:t>تعمیم یا نتیجه کلی =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6791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9EA5C68-574E-43D3-8AA4-1A0D2027A0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BCCD95-CD05-47DB-845C-969685A4B775}" type="slidenum">
              <a:rPr lang="en-US" altLang="en-US">
                <a:latin typeface="Helvetica" panose="020B0604020202020204" pitchFamily="34" charset="0"/>
              </a:rPr>
              <a:pPr/>
              <a:t>13</a:t>
            </a:fld>
            <a:endParaRPr lang="en-US" altLang="en-US">
              <a:latin typeface="Helvetica" panose="020B0604020202020204" pitchFamily="34" charset="0"/>
            </a:endParaRPr>
          </a:p>
        </p:txBody>
      </p:sp>
      <p:sp>
        <p:nvSpPr>
          <p:cNvPr id="82947" name="Rectangle 2">
            <a:extLst>
              <a:ext uri="{FF2B5EF4-FFF2-40B4-BE49-F238E27FC236}">
                <a16:creationId xmlns:a16="http://schemas.microsoft.com/office/drawing/2014/main" id="{D6CC32CC-C84C-408C-875E-EC881AC2B52B}"/>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16F2FD8-38C8-4D92-A346-9A90DEADB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2230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B43D4C6-B078-49B2-94A6-F75E86081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A43B7E-7F16-4CAA-8D0B-87BEF463E3F2}" type="slidenum">
              <a:rPr lang="en-US" altLang="en-US">
                <a:latin typeface="Helvetica" panose="020B0604020202020204" pitchFamily="34" charset="0"/>
              </a:rPr>
              <a:pPr/>
              <a:t>14</a:t>
            </a:fld>
            <a:endParaRPr lang="en-US" altLang="en-US">
              <a:latin typeface="Helvetica" panose="020B0604020202020204" pitchFamily="34" charset="0"/>
            </a:endParaRPr>
          </a:p>
        </p:txBody>
      </p:sp>
      <p:sp>
        <p:nvSpPr>
          <p:cNvPr id="83971" name="Rectangle 2">
            <a:extLst>
              <a:ext uri="{FF2B5EF4-FFF2-40B4-BE49-F238E27FC236}">
                <a16:creationId xmlns:a16="http://schemas.microsoft.com/office/drawing/2014/main" id="{E292BC99-152D-4943-9445-C6754FFD279D}"/>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9E8606BA-AF5C-481E-B48E-40B54C2A2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routines are kept on disk in a relocatable load format.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780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B43D4C6-B078-49B2-94A6-F75E86081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A43B7E-7F16-4CAA-8D0B-87BEF463E3F2}" type="slidenum">
              <a:rPr lang="en-US" altLang="en-US">
                <a:latin typeface="Helvetica" panose="020B0604020202020204" pitchFamily="34" charset="0"/>
              </a:rPr>
              <a:pPr/>
              <a:t>15</a:t>
            </a:fld>
            <a:endParaRPr lang="en-US" altLang="en-US">
              <a:latin typeface="Helvetica" panose="020B0604020202020204" pitchFamily="34" charset="0"/>
            </a:endParaRPr>
          </a:p>
        </p:txBody>
      </p:sp>
      <p:sp>
        <p:nvSpPr>
          <p:cNvPr id="83971" name="Rectangle 2">
            <a:extLst>
              <a:ext uri="{FF2B5EF4-FFF2-40B4-BE49-F238E27FC236}">
                <a16:creationId xmlns:a16="http://schemas.microsoft.com/office/drawing/2014/main" id="{E292BC99-152D-4943-9445-C6754FFD279D}"/>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9E8606BA-AF5C-481E-B48E-40B54C2A2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0554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7928AB6-7C3B-4284-B62D-52F8811E9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F6CBA1-5D3E-43EC-A5A8-ECCA8CDA3AD6}" type="slidenum">
              <a:rPr lang="en-US" altLang="en-US">
                <a:latin typeface="Helvetica" panose="020B0604020202020204" pitchFamily="34" charset="0"/>
              </a:rPr>
              <a:pPr/>
              <a:t>16</a:t>
            </a:fld>
            <a:endParaRPr lang="en-US" altLang="en-US">
              <a:latin typeface="Helvetica" panose="020B0604020202020204" pitchFamily="34" charset="0"/>
            </a:endParaRPr>
          </a:p>
        </p:txBody>
      </p:sp>
      <p:sp>
        <p:nvSpPr>
          <p:cNvPr id="84995" name="Rectangle 2">
            <a:extLst>
              <a:ext uri="{FF2B5EF4-FFF2-40B4-BE49-F238E27FC236}">
                <a16:creationId xmlns:a16="http://schemas.microsoft.com/office/drawing/2014/main" id="{CA8E06C7-855A-4A71-93B8-11AE283BF50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D7B26E9D-0999-4B30-AAA7-486C7B89D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277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45A6516-3DB2-4824-B72A-8EE1BBC964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DB922B-DA28-4C54-94E7-219C3AC7D96C}" type="slidenum">
              <a:rPr lang="en-US" altLang="en-US">
                <a:latin typeface="Helvetica" panose="020B0604020202020204" pitchFamily="34" charset="0"/>
              </a:rPr>
              <a:pPr/>
              <a:t>18</a:t>
            </a:fld>
            <a:endParaRPr lang="en-US" altLang="en-US">
              <a:latin typeface="Helvetica" panose="020B0604020202020204" pitchFamily="34" charset="0"/>
            </a:endParaRPr>
          </a:p>
        </p:txBody>
      </p:sp>
      <p:sp>
        <p:nvSpPr>
          <p:cNvPr id="78851" name="Rectangle 2">
            <a:extLst>
              <a:ext uri="{FF2B5EF4-FFF2-40B4-BE49-F238E27FC236}">
                <a16:creationId xmlns:a16="http://schemas.microsoft.com/office/drawing/2014/main" id="{A894EF00-BCDC-4C20-B789-F97A7D949885}"/>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C601010-0C10-45CE-AA58-E5A36F0C5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a:effectLst/>
                <a:latin typeface="Times New Roman" panose="02020603050405020304" pitchFamily="18" charset="0"/>
                <a:ea typeface="Times New Roman" panose="02020603050405020304" pitchFamily="18" charset="0"/>
                <a:cs typeface="B Nazanin" panose="00000400000000000000" pitchFamily="2" charset="-78"/>
              </a:rPr>
              <a:t>ddl</a:t>
            </a:r>
            <a:r>
              <a:rPr lang="fa-IR" sz="1200" dirty="0">
                <a:effectLst/>
                <a:latin typeface="Times New Roman" panose="02020603050405020304" pitchFamily="18" charset="0"/>
                <a:ea typeface="Times New Roman" panose="02020603050405020304" pitchFamily="18" charset="0"/>
                <a:cs typeface="B Nazanin" panose="00000400000000000000" pitchFamily="2" charset="-78"/>
              </a:rPr>
              <a:t>کتابخانه سیستم بارگذاری شده پویا=</a:t>
            </a:r>
            <a:endParaRPr lang="en-US" sz="1200" dirty="0"/>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9738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1E2D357-98EF-44EF-B229-8FA6D52439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A78D6B-1C3F-43B1-8131-69093AE887F4}" type="slidenum">
              <a:rPr lang="en-US" altLang="en-US">
                <a:latin typeface="Helvetica" panose="020B0604020202020204" pitchFamily="34" charset="0"/>
              </a:rPr>
              <a:pPr/>
              <a:t>19</a:t>
            </a:fld>
            <a:endParaRPr lang="en-US" altLang="en-US">
              <a:latin typeface="Helvetica" panose="020B0604020202020204" pitchFamily="34" charset="0"/>
            </a:endParaRPr>
          </a:p>
        </p:txBody>
      </p:sp>
      <p:sp>
        <p:nvSpPr>
          <p:cNvPr id="86019" name="Rectangle 2">
            <a:extLst>
              <a:ext uri="{FF2B5EF4-FFF2-40B4-BE49-F238E27FC236}">
                <a16:creationId xmlns:a16="http://schemas.microsoft.com/office/drawing/2014/main" id="{B9137F58-B6E2-4DA1-8F77-D8941EA61BC4}"/>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923125C-6B37-4814-8FA7-9CCA22E99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6486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EA5E9E73-6680-4E2A-BDBC-23CBA418B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B949489-9DD0-4351-83D6-B782AC42A5C2}" type="slidenum">
              <a:rPr lang="en-US" altLang="en-US">
                <a:latin typeface="Helvetica" panose="020B0604020202020204" pitchFamily="34" charset="0"/>
              </a:rPr>
              <a:pPr/>
              <a:t>20</a:t>
            </a:fld>
            <a:endParaRPr lang="en-US" altLang="en-US">
              <a:latin typeface="Helvetica" panose="020B0604020202020204" pitchFamily="34" charset="0"/>
            </a:endParaRPr>
          </a:p>
        </p:txBody>
      </p:sp>
      <p:sp>
        <p:nvSpPr>
          <p:cNvPr id="87043" name="Rectangle 2">
            <a:extLst>
              <a:ext uri="{FF2B5EF4-FFF2-40B4-BE49-F238E27FC236}">
                <a16:creationId xmlns:a16="http://schemas.microsoft.com/office/drawing/2014/main" id="{B84BDA33-3B5E-4843-A374-C409C28EBA3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CD1BC93-1450-4427-8557-C475503C48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5634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3FCA68B-76DE-4E19-AFEB-C704D673A8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AA47A3-9678-4904-932E-9EDB75B03B24}" type="slidenum">
              <a:rPr lang="en-US" altLang="en-US">
                <a:latin typeface="Helvetica" panose="020B0604020202020204" pitchFamily="34" charset="0"/>
              </a:rPr>
              <a:pPr/>
              <a:t>21</a:t>
            </a:fld>
            <a:endParaRPr lang="en-US" altLang="en-US">
              <a:latin typeface="Helvetica" panose="020B0604020202020204" pitchFamily="34" charset="0"/>
            </a:endParaRPr>
          </a:p>
        </p:txBody>
      </p:sp>
      <p:sp>
        <p:nvSpPr>
          <p:cNvPr id="88067" name="Rectangle 2">
            <a:extLst>
              <a:ext uri="{FF2B5EF4-FFF2-40B4-BE49-F238E27FC236}">
                <a16:creationId xmlns:a16="http://schemas.microsoft.com/office/drawing/2014/main" id="{2DA20A22-D5AD-48A6-BFB6-E91F19D0424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3B366905-0837-46D1-8A35-E7D3946BB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DF6CBB8-BE1B-4115-8FA4-3DA7E66845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8548D9-7E48-4BD7-865E-CD96DE02414D}" type="slidenum">
              <a:rPr lang="en-US" altLang="en-US">
                <a:latin typeface="Helvetica" panose="020B0604020202020204" pitchFamily="34" charset="0"/>
              </a:rPr>
              <a:pPr/>
              <a:t>22</a:t>
            </a:fld>
            <a:endParaRPr lang="en-US" altLang="en-US">
              <a:latin typeface="Helvetica" panose="020B0604020202020204" pitchFamily="34" charset="0"/>
            </a:endParaRPr>
          </a:p>
        </p:txBody>
      </p:sp>
      <p:sp>
        <p:nvSpPr>
          <p:cNvPr id="89091" name="Rectangle 2">
            <a:extLst>
              <a:ext uri="{FF2B5EF4-FFF2-40B4-BE49-F238E27FC236}">
                <a16:creationId xmlns:a16="http://schemas.microsoft.com/office/drawing/2014/main" id="{6AA81E7E-1E15-49B4-BC44-1BDAD286773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0D836AD2-F06B-4210-85C4-32B1FA7D4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0798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DF6CBB8-BE1B-4115-8FA4-3DA7E66845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8548D9-7E48-4BD7-865E-CD96DE02414D}" type="slidenum">
              <a:rPr lang="en-US" altLang="en-US">
                <a:latin typeface="Helvetica" panose="020B0604020202020204" pitchFamily="34" charset="0"/>
              </a:rPr>
              <a:pPr/>
              <a:t>23</a:t>
            </a:fld>
            <a:endParaRPr lang="en-US" altLang="en-US">
              <a:latin typeface="Helvetica" panose="020B0604020202020204" pitchFamily="34" charset="0"/>
            </a:endParaRPr>
          </a:p>
        </p:txBody>
      </p:sp>
      <p:sp>
        <p:nvSpPr>
          <p:cNvPr id="89091" name="Rectangle 2">
            <a:extLst>
              <a:ext uri="{FF2B5EF4-FFF2-40B4-BE49-F238E27FC236}">
                <a16:creationId xmlns:a16="http://schemas.microsoft.com/office/drawing/2014/main" id="{6AA81E7E-1E15-49B4-BC44-1BDAD286773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0D836AD2-F06B-4210-85C4-32B1FA7D4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75588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13C20D6-3B91-4BDF-A0EB-A01D448F9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747A0-3F23-4346-9D94-40B7D7FD4BD7}" type="slidenum">
              <a:rPr lang="en-US" altLang="en-US">
                <a:latin typeface="Helvetica" panose="020B0604020202020204" pitchFamily="34" charset="0"/>
              </a:rPr>
              <a:pPr/>
              <a:t>24</a:t>
            </a:fld>
            <a:endParaRPr lang="en-US" altLang="en-US">
              <a:latin typeface="Helvetica" panose="020B0604020202020204" pitchFamily="34" charset="0"/>
            </a:endParaRPr>
          </a:p>
        </p:txBody>
      </p:sp>
      <p:sp>
        <p:nvSpPr>
          <p:cNvPr id="90115" name="Rectangle 2">
            <a:extLst>
              <a:ext uri="{FF2B5EF4-FFF2-40B4-BE49-F238E27FC236}">
                <a16:creationId xmlns:a16="http://schemas.microsoft.com/office/drawing/2014/main" id="{2DF4BF30-6508-4917-B4C4-0D2D5FF3DA12}"/>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BA14F544-E18E-4FD8-8779-D7DF3900C7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79079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0C617EC-69D7-48FD-96B7-888407EFA1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82E3722-5434-4F37-913B-2B1F1F97A901}" type="slidenum">
              <a:rPr lang="en-US" altLang="en-US">
                <a:latin typeface="Helvetica" panose="020B0604020202020204" pitchFamily="34" charset="0"/>
              </a:rPr>
              <a:pPr/>
              <a:t>25</a:t>
            </a:fld>
            <a:endParaRPr lang="en-US" altLang="en-US">
              <a:latin typeface="Helvetica" panose="020B0604020202020204" pitchFamily="34" charset="0"/>
            </a:endParaRPr>
          </a:p>
        </p:txBody>
      </p:sp>
      <p:sp>
        <p:nvSpPr>
          <p:cNvPr id="91139" name="Rectangle 2">
            <a:extLst>
              <a:ext uri="{FF2B5EF4-FFF2-40B4-BE49-F238E27FC236}">
                <a16:creationId xmlns:a16="http://schemas.microsoft.com/office/drawing/2014/main" id="{6E09880E-5593-4F49-B83A-1998139242D8}"/>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A483F1E-ED51-4E4A-83B7-93984987F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24837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0C617EC-69D7-48FD-96B7-888407EFA1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82E3722-5434-4F37-913B-2B1F1F97A901}" type="slidenum">
              <a:rPr lang="en-US" altLang="en-US">
                <a:latin typeface="Helvetica" panose="020B0604020202020204" pitchFamily="34" charset="0"/>
              </a:rPr>
              <a:pPr/>
              <a:t>26</a:t>
            </a:fld>
            <a:endParaRPr lang="en-US" altLang="en-US">
              <a:latin typeface="Helvetica" panose="020B0604020202020204" pitchFamily="34" charset="0"/>
            </a:endParaRPr>
          </a:p>
        </p:txBody>
      </p:sp>
      <p:sp>
        <p:nvSpPr>
          <p:cNvPr id="91139" name="Rectangle 2">
            <a:extLst>
              <a:ext uri="{FF2B5EF4-FFF2-40B4-BE49-F238E27FC236}">
                <a16:creationId xmlns:a16="http://schemas.microsoft.com/office/drawing/2014/main" id="{6E09880E-5593-4F49-B83A-1998139242D8}"/>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A483F1E-ED51-4E4A-83B7-93984987F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55335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6243B76-2943-42FA-AE2E-8057E0DD3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009C96D-E87B-4C31-99FE-48B6AE2110B9}" type="slidenum">
              <a:rPr lang="en-US" altLang="en-US">
                <a:latin typeface="Helvetica" panose="020B0604020202020204" pitchFamily="34" charset="0"/>
              </a:rPr>
              <a:pPr/>
              <a:t>28</a:t>
            </a:fld>
            <a:endParaRPr lang="en-US" altLang="en-US">
              <a:latin typeface="Helvetica" panose="020B0604020202020204" pitchFamily="34" charset="0"/>
            </a:endParaRPr>
          </a:p>
        </p:txBody>
      </p:sp>
      <p:sp>
        <p:nvSpPr>
          <p:cNvPr id="92163" name="Rectangle 2">
            <a:extLst>
              <a:ext uri="{FF2B5EF4-FFF2-40B4-BE49-F238E27FC236}">
                <a16:creationId xmlns:a16="http://schemas.microsoft.com/office/drawing/2014/main" id="{4A9262E4-57B9-4642-B155-37E91B7CC582}"/>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0A1AB74C-BD95-4DD3-84AC-B364BD691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4338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6243B76-2943-42FA-AE2E-8057E0DD3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009C96D-E87B-4C31-99FE-48B6AE2110B9}" type="slidenum">
              <a:rPr lang="en-US" altLang="en-US">
                <a:latin typeface="Helvetica" panose="020B0604020202020204" pitchFamily="34" charset="0"/>
              </a:rPr>
              <a:pPr/>
              <a:t>29</a:t>
            </a:fld>
            <a:endParaRPr lang="en-US" altLang="en-US">
              <a:latin typeface="Helvetica" panose="020B0604020202020204" pitchFamily="34" charset="0"/>
            </a:endParaRPr>
          </a:p>
        </p:txBody>
      </p:sp>
      <p:sp>
        <p:nvSpPr>
          <p:cNvPr id="92163" name="Rectangle 2">
            <a:extLst>
              <a:ext uri="{FF2B5EF4-FFF2-40B4-BE49-F238E27FC236}">
                <a16:creationId xmlns:a16="http://schemas.microsoft.com/office/drawing/2014/main" id="{4A9262E4-57B9-4642-B155-37E91B7CC582}"/>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0A1AB74C-BD95-4DD3-84AC-B364BD691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68829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901C5943-A604-4186-BD17-441B8EDDC0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BD022F-97F0-4574-BB51-63412DE8BAAC}" type="slidenum">
              <a:rPr lang="en-US" altLang="en-US">
                <a:latin typeface="Helvetica" panose="020B0604020202020204" pitchFamily="34" charset="0"/>
              </a:rPr>
              <a:pPr/>
              <a:t>30</a:t>
            </a:fld>
            <a:endParaRPr lang="en-US" altLang="en-US">
              <a:latin typeface="Helvetica" panose="020B0604020202020204" pitchFamily="34" charset="0"/>
            </a:endParaRPr>
          </a:p>
        </p:txBody>
      </p:sp>
      <p:sp>
        <p:nvSpPr>
          <p:cNvPr id="93187" name="Rectangle 2">
            <a:extLst>
              <a:ext uri="{FF2B5EF4-FFF2-40B4-BE49-F238E27FC236}">
                <a16:creationId xmlns:a16="http://schemas.microsoft.com/office/drawing/2014/main" id="{FF507C2D-484D-4A5B-B922-81627BBC5C5E}"/>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03FF2E32-DC03-4BBA-B152-8A4AC669FB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094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23A9656-86B1-4C99-926E-64E7EC4E8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CB05FC-BB22-4350-90D1-FD01A765181B}" type="slidenum">
              <a:rPr lang="en-US" altLang="en-US">
                <a:latin typeface="Helvetica" panose="020B0604020202020204" pitchFamily="34" charset="0"/>
              </a:rPr>
              <a:pPr/>
              <a:t>31</a:t>
            </a:fld>
            <a:endParaRPr lang="en-US" altLang="en-US">
              <a:latin typeface="Helvetica" panose="020B0604020202020204" pitchFamily="34" charset="0"/>
            </a:endParaRPr>
          </a:p>
        </p:txBody>
      </p:sp>
      <p:sp>
        <p:nvSpPr>
          <p:cNvPr id="94211" name="Rectangle 2">
            <a:extLst>
              <a:ext uri="{FF2B5EF4-FFF2-40B4-BE49-F238E27FC236}">
                <a16:creationId xmlns:a16="http://schemas.microsoft.com/office/drawing/2014/main" id="{8512BC6C-8103-4427-AE5D-8B165659894D}"/>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365BBC49-203D-48FB-B5E3-E304CAFE6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6A3333C-AE35-4AAE-8347-17622A596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A05447-E3CE-4EF1-A94F-D7CBC0B7D017}" type="slidenum">
              <a:rPr lang="en-US" altLang="en-US">
                <a:latin typeface="Helvetica" panose="020B0604020202020204" pitchFamily="34" charset="0"/>
              </a:rPr>
              <a:pPr/>
              <a:t>32</a:t>
            </a:fld>
            <a:endParaRPr lang="en-US" altLang="en-US">
              <a:latin typeface="Helvetica" panose="020B0604020202020204" pitchFamily="34" charset="0"/>
            </a:endParaRPr>
          </a:p>
        </p:txBody>
      </p:sp>
      <p:sp>
        <p:nvSpPr>
          <p:cNvPr id="95235" name="Rectangle 2">
            <a:extLst>
              <a:ext uri="{FF2B5EF4-FFF2-40B4-BE49-F238E27FC236}">
                <a16:creationId xmlns:a16="http://schemas.microsoft.com/office/drawing/2014/main" id="{F3D210D4-6BF0-4A24-8068-30C18155C840}"/>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3DC1F24-2CCF-4C8C-A244-1B90B164B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F30B147-5EF2-41FD-A336-400E42907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E255C31-64E2-43F9-BBBD-9CEB59C57D52}" type="slidenum">
              <a:rPr lang="en-US" altLang="en-US">
                <a:latin typeface="Helvetica" panose="020B0604020202020204" pitchFamily="34" charset="0"/>
              </a:rPr>
              <a:pPr/>
              <a:t>3</a:t>
            </a:fld>
            <a:endParaRPr lang="en-US" altLang="en-US">
              <a:latin typeface="Helvetica" panose="020B0604020202020204" pitchFamily="34" charset="0"/>
            </a:endParaRPr>
          </a:p>
        </p:txBody>
      </p:sp>
      <p:sp>
        <p:nvSpPr>
          <p:cNvPr id="73731" name="Rectangle 2">
            <a:extLst>
              <a:ext uri="{FF2B5EF4-FFF2-40B4-BE49-F238E27FC236}">
                <a16:creationId xmlns:a16="http://schemas.microsoft.com/office/drawing/2014/main" id="{B2EF8695-F0C2-4FCB-9C59-377007B3AE3D}"/>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0CE4DCE-61B5-44FB-9697-E30B508F9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500" b="1" dirty="0">
                <a:solidFill>
                  <a:srgbClr val="1F1F1F"/>
                </a:solidFill>
                <a:effectLst/>
                <a:latin typeface="Google Sans"/>
                <a:ea typeface="Times New Roman" panose="02020603050405020304" pitchFamily="18" charset="0"/>
                <a:cs typeface="Times New Roman" panose="02020603050405020304" pitchFamily="18" charset="0"/>
              </a:rPr>
              <a:t>آدرس منطقی </a:t>
            </a:r>
            <a:r>
              <a:rPr lang="fa-IR" sz="1500" b="1" dirty="0">
                <a:solidFill>
                  <a:srgbClr val="1F1F1F"/>
                </a:solidFill>
                <a:effectLst/>
                <a:latin typeface="Google Sans"/>
                <a:ea typeface="Times New Roman" panose="02020603050405020304" pitchFamily="18" charset="0"/>
                <a:cs typeface="Times New Roman" panose="02020603050405020304" pitchFamily="18" charset="0"/>
              </a:rPr>
              <a:t>۱۳:</a:t>
            </a:r>
            <a:r>
              <a:rPr lang="ar-SA" sz="1500" dirty="0">
                <a:solidFill>
                  <a:srgbClr val="1F1F1F"/>
                </a:solidFill>
                <a:effectLst/>
                <a:latin typeface="Google Sans"/>
                <a:ea typeface="Times New Roman" panose="02020603050405020304" pitchFamily="18" charset="0"/>
                <a:cs typeface="Times New Roman" panose="02020603050405020304" pitchFamily="18" charset="0"/>
              </a:rPr>
              <a:t> </a:t>
            </a:r>
            <a:r>
              <a:rPr lang="fa-IR" sz="1500" dirty="0">
                <a:solidFill>
                  <a:srgbClr val="1F1F1F"/>
                </a:solidFill>
                <a:effectLst/>
                <a:latin typeface="Google Sans"/>
                <a:ea typeface="Times New Roman" panose="02020603050405020304" pitchFamily="18" charset="0"/>
                <a:cs typeface="Times New Roman" panose="02020603050405020304" pitchFamily="18" charset="0"/>
              </a:rPr>
              <a:t>صفحه ۲ و افست ۱. </a:t>
            </a:r>
            <a:r>
              <a:rPr lang="ar-SA" sz="1500" dirty="0">
                <a:solidFill>
                  <a:srgbClr val="1F1F1F"/>
                </a:solidFill>
                <a:effectLst/>
                <a:latin typeface="Google Sans"/>
                <a:ea typeface="Times New Roman" panose="02020603050405020304" pitchFamily="18" charset="0"/>
                <a:cs typeface="Times New Roman" panose="02020603050405020304" pitchFamily="18" charset="0"/>
              </a:rPr>
              <a:t>به آدرس فیزیکی </a:t>
            </a:r>
            <a:r>
              <a:rPr lang="fa-IR" sz="1500" dirty="0">
                <a:solidFill>
                  <a:srgbClr val="1F1F1F"/>
                </a:solidFill>
                <a:effectLst/>
                <a:latin typeface="Google Sans"/>
                <a:ea typeface="Times New Roman" panose="02020603050405020304" pitchFamily="18" charset="0"/>
                <a:cs typeface="Times New Roman" panose="02020603050405020304" pitchFamily="18" charset="0"/>
              </a:rPr>
              <a:t>۹</a:t>
            </a:r>
            <a:r>
              <a:rPr lang="ar-SA" sz="1500" dirty="0">
                <a:solidFill>
                  <a:srgbClr val="1F1F1F"/>
                </a:solidFill>
                <a:effectLst/>
                <a:latin typeface="Google Sans"/>
                <a:ea typeface="Times New Roman" panose="02020603050405020304" pitchFamily="18" charset="0"/>
                <a:cs typeface="Times New Roman" panose="02020603050405020304" pitchFamily="18" charset="0"/>
              </a:rPr>
              <a:t> نگاشت می‌شود.</a:t>
            </a:r>
            <a:r>
              <a:rPr lang="fa-IR" sz="1500" dirty="0">
                <a:solidFill>
                  <a:srgbClr val="1F1F1F"/>
                </a:solidFill>
                <a:effectLst/>
                <a:latin typeface="Google Sans"/>
                <a:ea typeface="Times New Roman" panose="02020603050405020304" pitchFamily="18" charset="0"/>
                <a:cs typeface="Times New Roman" panose="02020603050405020304" pitchFamily="18" charset="0"/>
              </a:rPr>
              <a:t> یعنی (۲*۴) +۱=۹</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500" dirty="0">
                <a:solidFill>
                  <a:srgbClr val="1F1F1F"/>
                </a:solidFill>
                <a:effectLst/>
                <a:latin typeface="Google Sans"/>
                <a:ea typeface="Times New Roman" panose="02020603050405020304" pitchFamily="18" charset="0"/>
                <a:cs typeface="Times New Roman" panose="02020603050405020304" pitchFamily="18" charset="0"/>
              </a:rPr>
              <a:t>همانطور که متوجه شدید، صفحه‌بندی خود نوعی جابه‌جایی پویاست. هر آدرس منطقی توسط سخت‌افزار صفحه‌بندی به یک آدرس فیزیکی خاص متصل می‌شود. استفاده از صفحه‌بندی شبیه به استفاده از جدولی از ثبات‌های پایه (یا جابه‌جایی) است، که یک ثبات برای هر فریم حافظه در نظر گرفته می‌شود.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47794835-A72A-4AEF-B6EC-BD8CE85FBF47}" type="slidenum">
              <a:rPr lang="en-US" altLang="en-US" smtClean="0"/>
              <a:pPr/>
              <a:t>33</a:t>
            </a:fld>
            <a:endParaRPr lang="en-US" altLang="en-US"/>
          </a:p>
        </p:txBody>
      </p:sp>
    </p:spTree>
    <p:extLst>
      <p:ext uri="{BB962C8B-B14F-4D97-AF65-F5344CB8AC3E}">
        <p14:creationId xmlns:p14="http://schemas.microsoft.com/office/powerpoint/2010/main" val="1534856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تاثیر اندازه صفحه بر پارگی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اندازه صفحه کوچکتر</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به طور کلی، اندازه صفحه کوچک‌تر منجر به کاهش پارگی داخلی می‌شود، زیرا فضای بلااستفاده در آخرین صفحه کمتر خواهد بود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در مثال بالا، اگر اندازه صفحه به نصف (مثلا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۱۰۲۴</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بایت) کاهش یابد، پارگی داخلی نیز به نصف کاهش می‌یابد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بدترین حالت پارگی</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در بدترین حالت، زمانی که تنها یک بایت در آخرین صفحه باقی مانده باشد، میزان پارگی داخلی معادل یک واحد اندازه صفحه خواهد بود (در این مثال،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فریم -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بایت)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میانگین پارگی</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به طور میانگین، انتظار می‌رود که پارگی داخلی نصف اندازه صفحه باشد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به نظر برسد که همیشه استفاده از صفحات با اندازه کوچک‌تر ایده‌آل است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اما با چال</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ش‌هایی دارد:</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همراه است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ردیابی صفحات</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برای مدیریت صفحات در حافظه، سیستم‌عامل از یک جدول صفحه</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(Page Table)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استفاده می‌کند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هر ورودی در این جدول، اطلاعات مربوط به یک صفحه خاص را نگه می‌دارد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با کاهش اندازه صفحه، تعداد صفحات افزایش می‌یابد و در نتیجه به ورودی‌های بیشتری در جدول صفحه نیاز است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این ورودی‌ها نیز خود حافظه اشغال می‌کنند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بنابراین، انتخاب اندازه صفحه به یک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موازنه</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بین کاهش پارگی داخلی و مصرف حافظه برای جدول صفحه بستگی دارد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به همین دلیل، اندازه صفحه در طول زمان افزایش یافته است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اندازه صفحه در سیستم‌عامل‌های واقعی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سیستم‌عامل سولاریس از دو اندازه صفحه پشتیبانی می‌کند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۸</a:t>
            </a:r>
            <a:r>
              <a:rPr lang="fa-I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کیلوبایت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(KB)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و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۴</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مگابایت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(MB).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این نشان می‌دهد که اندازه صفحه در عمل می‌تواند نسبتا بزرگ باشد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7794835-A72A-4AEF-B6EC-BD8CE85FBF47}" type="slidenum">
              <a:rPr lang="en-US" altLang="en-US" smtClean="0"/>
              <a:pPr/>
              <a:t>34</a:t>
            </a:fld>
            <a:endParaRPr lang="en-US" altLang="en-US"/>
          </a:p>
        </p:txBody>
      </p:sp>
    </p:spTree>
    <p:extLst>
      <p:ext uri="{BB962C8B-B14F-4D97-AF65-F5344CB8AC3E}">
        <p14:creationId xmlns:p14="http://schemas.microsoft.com/office/powerpoint/2010/main" val="1981775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C2DA0D5-8D6D-4EE4-9EE4-6DBD76E8F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994C-A057-4A63-AE72-3FF0DACC8E52}" type="slidenum">
              <a:rPr lang="en-US" altLang="en-US">
                <a:latin typeface="Helvetica" panose="020B0604020202020204" pitchFamily="34" charset="0"/>
              </a:rPr>
              <a:pPr/>
              <a:t>35</a:t>
            </a:fld>
            <a:endParaRPr lang="en-US" altLang="en-US">
              <a:latin typeface="Helvetica" panose="020B0604020202020204" pitchFamily="34" charset="0"/>
            </a:endParaRPr>
          </a:p>
        </p:txBody>
      </p:sp>
      <p:sp>
        <p:nvSpPr>
          <p:cNvPr id="96259" name="Rectangle 2">
            <a:extLst>
              <a:ext uri="{FF2B5EF4-FFF2-40B4-BE49-F238E27FC236}">
                <a16:creationId xmlns:a16="http://schemas.microsoft.com/office/drawing/2014/main" id="{0B2AAB34-98DF-4C8C-A90B-B710AF16F0B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F7C1FB6-D31C-46B7-9D58-808998AF7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زمانی که فرآیندی برای اجرا وارد سیستم می‌شود، اندازه آن که بر حسب صفحه سنجیده می‌شود، بررسی می‌گردد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هر صفحه از فرآیند به یک فریم نیاز دارد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بنابراین، اگر فرآیندی به</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صفحه نیاز داشته باشد، حداقل</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فریم باید در حافظه در دسترس باشد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در صورتی که</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فریم در دسترس باشد، این فریم‌ها به فرآیند تخصیص داده می‌شوند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صفحه اول فرآیند در یکی از فریم‌های تخصیص‌یافته بارگذاری می‌شود و شماره فریم مربوطه در جدول صفحه برای این فرآیند ثبت می‌شود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صفحه بعدی در فریمی دیگر بارگذاری شده و شماره فریم آن در جدول صفحه قرار می‌گیرد و این روند به همین ترتیب ادامه می‌یابد (شکل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۹</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۱۱</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F8059EB-C1F4-41C7-8BDD-788F7EBF2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1913BD3-2B56-45D2-9EE3-2D6BA22F452A}" type="slidenum">
              <a:rPr lang="en-US" altLang="en-US">
                <a:latin typeface="Helvetica" panose="020B0604020202020204" pitchFamily="34" charset="0"/>
              </a:rPr>
              <a:pPr/>
              <a:t>37</a:t>
            </a:fld>
            <a:endParaRPr lang="en-US" altLang="en-US">
              <a:latin typeface="Helvetica" panose="020B0604020202020204" pitchFamily="34" charset="0"/>
            </a:endParaRPr>
          </a:p>
        </p:txBody>
      </p:sp>
      <p:sp>
        <p:nvSpPr>
          <p:cNvPr id="97283" name="Rectangle 2">
            <a:extLst>
              <a:ext uri="{FF2B5EF4-FFF2-40B4-BE49-F238E27FC236}">
                <a16:creationId xmlns:a16="http://schemas.microsoft.com/office/drawing/2014/main" id="{858E480D-A895-4DA3-BB9A-E02ED49B55EF}"/>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96BF19E-94FF-4012-BDC7-437E159A1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D03251D-B2B5-4661-A4DC-47F059246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8E53CD-0E68-44EA-8FA1-CA1DA7ACA031}" type="slidenum">
              <a:rPr lang="en-US" altLang="en-US">
                <a:latin typeface="Helvetica" panose="020B0604020202020204" pitchFamily="34" charset="0"/>
              </a:rPr>
              <a:pPr/>
              <a:t>38</a:t>
            </a:fld>
            <a:endParaRPr lang="en-US" altLang="en-US">
              <a:latin typeface="Helvetica" panose="020B0604020202020204" pitchFamily="34" charset="0"/>
            </a:endParaRPr>
          </a:p>
        </p:txBody>
      </p:sp>
      <p:sp>
        <p:nvSpPr>
          <p:cNvPr id="98307" name="Rectangle 2">
            <a:extLst>
              <a:ext uri="{FF2B5EF4-FFF2-40B4-BE49-F238E27FC236}">
                <a16:creationId xmlns:a16="http://schemas.microsoft.com/office/drawing/2014/main" id="{E816B22A-223C-46BB-B5D9-3EF020289AB4}"/>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0F016C1-8C0F-4D11-B19D-1B0E182EEF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408D356-8C72-4527-8A9E-B805AC7855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4299F4-DE32-472A-828E-99AC97F85AD6}" type="slidenum">
              <a:rPr lang="en-US" altLang="en-US">
                <a:latin typeface="Helvetica" panose="020B0604020202020204" pitchFamily="34" charset="0"/>
              </a:rPr>
              <a:pPr/>
              <a:t>39</a:t>
            </a:fld>
            <a:endParaRPr lang="en-US" altLang="en-US">
              <a:latin typeface="Helvetica" panose="020B0604020202020204" pitchFamily="34" charset="0"/>
            </a:endParaRPr>
          </a:p>
        </p:txBody>
      </p:sp>
      <p:sp>
        <p:nvSpPr>
          <p:cNvPr id="99331" name="Rectangle 2">
            <a:extLst>
              <a:ext uri="{FF2B5EF4-FFF2-40B4-BE49-F238E27FC236}">
                <a16:creationId xmlns:a16="http://schemas.microsoft.com/office/drawing/2014/main" id="{22E28FCD-1056-4D3D-9ACD-83965BCF1896}"/>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C10C43C3-A73A-42A6-A35F-C138D4AF4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3E5A769-B41F-409B-96F7-18D03BDE4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4B1DCA8-7D2E-45C2-A17E-B777FE8BF056}" type="slidenum">
              <a:rPr lang="en-US" altLang="en-US">
                <a:latin typeface="Helvetica" panose="020B0604020202020204" pitchFamily="34" charset="0"/>
              </a:rPr>
              <a:pPr/>
              <a:t>40</a:t>
            </a:fld>
            <a:endParaRPr lang="en-US" altLang="en-US">
              <a:latin typeface="Helvetica" panose="020B0604020202020204" pitchFamily="34" charset="0"/>
            </a:endParaRPr>
          </a:p>
        </p:txBody>
      </p:sp>
      <p:sp>
        <p:nvSpPr>
          <p:cNvPr id="100355" name="Rectangle 2">
            <a:extLst>
              <a:ext uri="{FF2B5EF4-FFF2-40B4-BE49-F238E27FC236}">
                <a16:creationId xmlns:a16="http://schemas.microsoft.com/office/drawing/2014/main" id="{8F55E19D-E8B3-4452-A038-9BCF911F5FE8}"/>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6D1C4F68-5A97-427E-AB9C-31AA19BCF8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160A673-73B6-4D0B-AE41-7400795590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99055B3-7CA8-468D-80A4-EFD1891BDB98}" type="slidenum">
              <a:rPr lang="en-US" altLang="en-US">
                <a:latin typeface="Helvetica" panose="020B0604020202020204" pitchFamily="34" charset="0"/>
              </a:rPr>
              <a:pPr/>
              <a:t>41</a:t>
            </a:fld>
            <a:endParaRPr lang="en-US" altLang="en-US">
              <a:latin typeface="Helvetica" panose="020B0604020202020204" pitchFamily="34" charset="0"/>
            </a:endParaRPr>
          </a:p>
        </p:txBody>
      </p:sp>
      <p:sp>
        <p:nvSpPr>
          <p:cNvPr id="101379" name="Rectangle 2">
            <a:extLst>
              <a:ext uri="{FF2B5EF4-FFF2-40B4-BE49-F238E27FC236}">
                <a16:creationId xmlns:a16="http://schemas.microsoft.com/office/drawing/2014/main" id="{BEA9070E-1FCE-4DD4-AEED-61B1DD5C8B0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BF3319BC-D57C-4115-A220-CA1578D21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3F4BD51-7370-4471-9455-9FAA962FE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BD35ECC-3C35-45A9-90FF-173B28872470}" type="slidenum">
              <a:rPr lang="en-US" altLang="en-US">
                <a:latin typeface="Helvetica" panose="020B0604020202020204" pitchFamily="34" charset="0"/>
              </a:rPr>
              <a:pPr/>
              <a:t>42</a:t>
            </a:fld>
            <a:endParaRPr lang="en-US" altLang="en-US">
              <a:latin typeface="Helvetica" panose="020B0604020202020204" pitchFamily="34" charset="0"/>
            </a:endParaRPr>
          </a:p>
        </p:txBody>
      </p:sp>
      <p:sp>
        <p:nvSpPr>
          <p:cNvPr id="102403" name="Rectangle 2">
            <a:extLst>
              <a:ext uri="{FF2B5EF4-FFF2-40B4-BE49-F238E27FC236}">
                <a16:creationId xmlns:a16="http://schemas.microsoft.com/office/drawing/2014/main" id="{0AB19387-36B0-44FF-A334-CD940F2A753E}"/>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35F188A5-8C67-46D5-8035-90BDFED9F5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05E2778-289B-4FA5-A492-109BEB53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7FBAA6-8447-4B86-94DA-8EBECE675900}" type="slidenum">
              <a:rPr lang="en-US" altLang="en-US">
                <a:latin typeface="Helvetica" panose="020B0604020202020204" pitchFamily="34" charset="0"/>
              </a:rPr>
              <a:pPr/>
              <a:t>43</a:t>
            </a:fld>
            <a:endParaRPr lang="en-US" altLang="en-US">
              <a:latin typeface="Helvetica" panose="020B0604020202020204" pitchFamily="34" charset="0"/>
            </a:endParaRPr>
          </a:p>
        </p:txBody>
      </p:sp>
      <p:sp>
        <p:nvSpPr>
          <p:cNvPr id="103427" name="Rectangle 2">
            <a:extLst>
              <a:ext uri="{FF2B5EF4-FFF2-40B4-BE49-F238E27FC236}">
                <a16:creationId xmlns:a16="http://schemas.microsoft.com/office/drawing/2014/main" id="{79229461-A223-439E-9F67-F96DEE523FE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1408816B-F76B-4AC2-A2E1-9FCADC0E3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16CDF5D-5DA4-4CFA-BCC7-390A2861EF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AABF19-B1BB-4598-B75E-B058130364E3}" type="slidenum">
              <a:rPr lang="en-US" altLang="en-US">
                <a:latin typeface="Helvetica" panose="020B0604020202020204" pitchFamily="34" charset="0"/>
              </a:rPr>
              <a:pPr/>
              <a:t>4</a:t>
            </a:fld>
            <a:endParaRPr lang="en-US" altLang="en-US">
              <a:latin typeface="Helvetica" panose="020B0604020202020204" pitchFamily="34" charset="0"/>
            </a:endParaRPr>
          </a:p>
        </p:txBody>
      </p:sp>
      <p:sp>
        <p:nvSpPr>
          <p:cNvPr id="74755" name="Rectangle 2">
            <a:extLst>
              <a:ext uri="{FF2B5EF4-FFF2-40B4-BE49-F238E27FC236}">
                <a16:creationId xmlns:a16="http://schemas.microsoft.com/office/drawing/2014/main" id="{6FB5F106-41EE-4364-BF1E-20D5C6B2A4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294DEFC-309C-4B8E-9AC7-318287BBAF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CC0926BF-5F58-45F3-886B-2FC15B7FF7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489229-DE4E-445F-987B-9FB85B6EB635}" type="slidenum">
              <a:rPr lang="en-US" altLang="en-US">
                <a:latin typeface="Helvetica" panose="020B0604020202020204" pitchFamily="34" charset="0"/>
              </a:rPr>
              <a:pPr/>
              <a:t>44</a:t>
            </a:fld>
            <a:endParaRPr lang="en-US" altLang="en-US">
              <a:latin typeface="Helvetica" panose="020B0604020202020204" pitchFamily="34" charset="0"/>
            </a:endParaRPr>
          </a:p>
        </p:txBody>
      </p:sp>
      <p:sp>
        <p:nvSpPr>
          <p:cNvPr id="104451" name="Rectangle 2">
            <a:extLst>
              <a:ext uri="{FF2B5EF4-FFF2-40B4-BE49-F238E27FC236}">
                <a16:creationId xmlns:a16="http://schemas.microsoft.com/office/drawing/2014/main" id="{77D4AAE1-3D09-4155-A61A-3F1F36C42C7A}"/>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86A985B6-3037-4C54-BA8E-73201FFC5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95F55ED-CF22-47BB-A4F1-B460B1D8B5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3E603D-49B1-4296-AFD2-423EB8C53B4D}" type="slidenum">
              <a:rPr lang="en-US" altLang="en-US">
                <a:latin typeface="Helvetica" panose="020B0604020202020204" pitchFamily="34" charset="0"/>
              </a:rPr>
              <a:pPr/>
              <a:t>45</a:t>
            </a:fld>
            <a:endParaRPr lang="en-US" altLang="en-US">
              <a:latin typeface="Helvetica" panose="020B0604020202020204" pitchFamily="34" charset="0"/>
            </a:endParaRPr>
          </a:p>
        </p:txBody>
      </p:sp>
      <p:sp>
        <p:nvSpPr>
          <p:cNvPr id="105475" name="Rectangle 2">
            <a:extLst>
              <a:ext uri="{FF2B5EF4-FFF2-40B4-BE49-F238E27FC236}">
                <a16:creationId xmlns:a16="http://schemas.microsoft.com/office/drawing/2014/main" id="{9BC7AB09-93B9-4BA4-877E-3CCE3D14DAA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F8C03A3-1A3A-401F-BD0A-A1C0DA492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2E9F2BA-6286-4675-A574-E6B57F2B8F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9A63ADF-0873-41FA-9C34-062DC213BF4E}" type="slidenum">
              <a:rPr lang="en-US" altLang="en-US">
                <a:latin typeface="Helvetica" panose="020B0604020202020204" pitchFamily="34" charset="0"/>
              </a:rPr>
              <a:pPr/>
              <a:t>46</a:t>
            </a:fld>
            <a:endParaRPr lang="en-US" altLang="en-US">
              <a:latin typeface="Helvetica" panose="020B0604020202020204" pitchFamily="34" charset="0"/>
            </a:endParaRPr>
          </a:p>
        </p:txBody>
      </p:sp>
      <p:sp>
        <p:nvSpPr>
          <p:cNvPr id="106499" name="Rectangle 2">
            <a:extLst>
              <a:ext uri="{FF2B5EF4-FFF2-40B4-BE49-F238E27FC236}">
                <a16:creationId xmlns:a16="http://schemas.microsoft.com/office/drawing/2014/main" id="{CB25B9E3-8879-4B53-9B9A-FE00C8F84C32}"/>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F12CBF22-8D18-428E-9818-515DCCEEC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044D9D1-4022-4B17-AC3A-FC63E3105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553468A-38EB-46C6-BF85-948BB8C046E0}" type="slidenum">
              <a:rPr lang="en-US" altLang="en-US">
                <a:latin typeface="Helvetica" panose="020B0604020202020204" pitchFamily="34" charset="0"/>
              </a:rPr>
              <a:pPr/>
              <a:t>47</a:t>
            </a:fld>
            <a:endParaRPr lang="en-US" altLang="en-US">
              <a:latin typeface="Helvetica" panose="020B0604020202020204" pitchFamily="34" charset="0"/>
            </a:endParaRPr>
          </a:p>
        </p:txBody>
      </p:sp>
      <p:sp>
        <p:nvSpPr>
          <p:cNvPr id="107523" name="Rectangle 2">
            <a:extLst>
              <a:ext uri="{FF2B5EF4-FFF2-40B4-BE49-F238E27FC236}">
                <a16:creationId xmlns:a16="http://schemas.microsoft.com/office/drawing/2014/main" id="{34DA4BF8-CC55-4E4C-B1AE-1BCAB50DA71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02ECD0A4-9571-447C-BBD7-4957F74449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A676750-B4D3-4F18-AA52-519F9E7691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EE3CDB-421C-4E33-8E8E-873AD4598F3E}" type="slidenum">
              <a:rPr lang="en-US" altLang="en-US">
                <a:latin typeface="Helvetica" panose="020B0604020202020204" pitchFamily="34" charset="0"/>
              </a:rPr>
              <a:pPr/>
              <a:t>48</a:t>
            </a:fld>
            <a:endParaRPr lang="en-US" altLang="en-US">
              <a:latin typeface="Helvetica" panose="020B0604020202020204" pitchFamily="34" charset="0"/>
            </a:endParaRPr>
          </a:p>
        </p:txBody>
      </p:sp>
      <p:sp>
        <p:nvSpPr>
          <p:cNvPr id="108547" name="Rectangle 2">
            <a:extLst>
              <a:ext uri="{FF2B5EF4-FFF2-40B4-BE49-F238E27FC236}">
                <a16:creationId xmlns:a16="http://schemas.microsoft.com/office/drawing/2014/main" id="{B9B86B8A-9592-4F2B-88CC-5725A5D37209}"/>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A6A5A5C3-6C82-4C1B-950D-A1B6687A4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7C44AEC8-02CE-442B-AD2A-963292252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4EA03B-198F-4011-9BDC-983A5F1750D4}" type="slidenum">
              <a:rPr lang="en-US" altLang="en-US">
                <a:latin typeface="Helvetica" panose="020B0604020202020204" pitchFamily="34" charset="0"/>
              </a:rPr>
              <a:pPr/>
              <a:t>49</a:t>
            </a:fld>
            <a:endParaRPr lang="en-US" altLang="en-US">
              <a:latin typeface="Helvetica" panose="020B0604020202020204" pitchFamily="34" charset="0"/>
            </a:endParaRPr>
          </a:p>
        </p:txBody>
      </p:sp>
      <p:sp>
        <p:nvSpPr>
          <p:cNvPr id="109571" name="Rectangle 2">
            <a:extLst>
              <a:ext uri="{FF2B5EF4-FFF2-40B4-BE49-F238E27FC236}">
                <a16:creationId xmlns:a16="http://schemas.microsoft.com/office/drawing/2014/main" id="{5B237BFB-5094-48A6-8D1D-812AB43C8FC9}"/>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CDCBE579-7F53-441F-BC12-B153F1DDD5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AEEB3116-0A89-4DB2-9F89-0978685564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3D6632-CA5F-4B56-8AD9-AB8805051578}" type="slidenum">
              <a:rPr lang="en-US" altLang="en-US">
                <a:latin typeface="Helvetica" panose="020B0604020202020204" pitchFamily="34" charset="0"/>
              </a:rPr>
              <a:pPr/>
              <a:t>51</a:t>
            </a:fld>
            <a:endParaRPr lang="en-US" altLang="en-US">
              <a:latin typeface="Helvetica" panose="020B0604020202020204" pitchFamily="34" charset="0"/>
            </a:endParaRPr>
          </a:p>
        </p:txBody>
      </p:sp>
      <p:sp>
        <p:nvSpPr>
          <p:cNvPr id="110595" name="Rectangle 2">
            <a:extLst>
              <a:ext uri="{FF2B5EF4-FFF2-40B4-BE49-F238E27FC236}">
                <a16:creationId xmlns:a16="http://schemas.microsoft.com/office/drawing/2014/main" id="{1A4D3144-9169-4202-8CFC-05EBC6596884}"/>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F45851CC-2986-4769-9EDF-BD13E088F1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9FDADC0-F5DF-4D1F-B8F6-B07400DF0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A4E3610-9E09-4C5F-B265-434A74CEF86E}" type="slidenum">
              <a:rPr lang="en-US" altLang="en-US">
                <a:latin typeface="Helvetica" panose="020B0604020202020204" pitchFamily="34" charset="0"/>
              </a:rPr>
              <a:pPr/>
              <a:t>52</a:t>
            </a:fld>
            <a:endParaRPr lang="en-US" altLang="en-US">
              <a:latin typeface="Helvetica" panose="020B0604020202020204" pitchFamily="34" charset="0"/>
            </a:endParaRPr>
          </a:p>
        </p:txBody>
      </p:sp>
      <p:sp>
        <p:nvSpPr>
          <p:cNvPr id="111619" name="Rectangle 2">
            <a:extLst>
              <a:ext uri="{FF2B5EF4-FFF2-40B4-BE49-F238E27FC236}">
                <a16:creationId xmlns:a16="http://schemas.microsoft.com/office/drawing/2014/main" id="{D4BE53D0-AA2F-4499-8CF1-022EEB9C582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1B8BC2EB-E345-4207-8D96-428E55C5D2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D38E2BCC-6763-4F93-9A27-415FB4345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9B9FD1-100D-4C2E-9427-0CDF0A2FB98D}" type="slidenum">
              <a:rPr lang="en-US" altLang="en-US">
                <a:latin typeface="Helvetica" panose="020B0604020202020204" pitchFamily="34" charset="0"/>
              </a:rPr>
              <a:pPr/>
              <a:t>53</a:t>
            </a:fld>
            <a:endParaRPr lang="en-US" altLang="en-US">
              <a:latin typeface="Helvetica" panose="020B0604020202020204" pitchFamily="34" charset="0"/>
            </a:endParaRPr>
          </a:p>
        </p:txBody>
      </p:sp>
      <p:sp>
        <p:nvSpPr>
          <p:cNvPr id="112643" name="Rectangle 2">
            <a:extLst>
              <a:ext uri="{FF2B5EF4-FFF2-40B4-BE49-F238E27FC236}">
                <a16:creationId xmlns:a16="http://schemas.microsoft.com/office/drawing/2014/main" id="{4627EDFF-B8C3-4BDD-9F08-8EF15D1B487E}"/>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27F1191-666F-4ECF-896F-F12B93A3A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95AA5DD-A159-4BC8-B0B4-62C228F8A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4A29CC0-F102-4AA1-A9A2-5E8696EDCEA1}" type="slidenum">
              <a:rPr lang="en-US" altLang="en-US">
                <a:latin typeface="Helvetica" panose="020B0604020202020204" pitchFamily="34" charset="0"/>
              </a:rPr>
              <a:pPr/>
              <a:t>54</a:t>
            </a:fld>
            <a:endParaRPr lang="en-US" altLang="en-US">
              <a:latin typeface="Helvetica" panose="020B0604020202020204" pitchFamily="34" charset="0"/>
            </a:endParaRPr>
          </a:p>
        </p:txBody>
      </p:sp>
      <p:sp>
        <p:nvSpPr>
          <p:cNvPr id="113667" name="Rectangle 2">
            <a:extLst>
              <a:ext uri="{FF2B5EF4-FFF2-40B4-BE49-F238E27FC236}">
                <a16:creationId xmlns:a16="http://schemas.microsoft.com/office/drawing/2014/main" id="{72118A2F-2588-4308-98F3-4C540E01943B}"/>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0D00539-4C19-4343-8F60-D0ECE1BCE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CBE908-8BB0-4DF6-A630-7278A1DB2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12CC5BE-059E-4E33-A616-7566B8C50E03}" type="slidenum">
              <a:rPr lang="en-US" altLang="en-US">
                <a:latin typeface="Helvetica" panose="020B0604020202020204" pitchFamily="34" charset="0"/>
              </a:rPr>
              <a:pPr/>
              <a:t>5</a:t>
            </a:fld>
            <a:endParaRPr lang="en-US" altLang="en-US">
              <a:latin typeface="Helvetica" panose="020B0604020202020204" pitchFamily="34" charset="0"/>
            </a:endParaRPr>
          </a:p>
        </p:txBody>
      </p:sp>
      <p:sp>
        <p:nvSpPr>
          <p:cNvPr id="75779" name="Rectangle 2">
            <a:extLst>
              <a:ext uri="{FF2B5EF4-FFF2-40B4-BE49-F238E27FC236}">
                <a16:creationId xmlns:a16="http://schemas.microsoft.com/office/drawing/2014/main" id="{8C41B09B-CF38-410C-AB74-BB59838E0F4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C60F9F9-E7B8-45A8-91CF-E2EF6341B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735317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2869BB6A-A424-4A9F-8F08-9E5CED4A3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AD26438-1D7C-4B65-BD22-47AB5585AE9F}" type="slidenum">
              <a:rPr lang="en-US" altLang="en-US">
                <a:latin typeface="Helvetica" panose="020B0604020202020204" pitchFamily="34" charset="0"/>
              </a:rPr>
              <a:pPr/>
              <a:t>55</a:t>
            </a:fld>
            <a:endParaRPr lang="en-US" altLang="en-US">
              <a:latin typeface="Helvetica" panose="020B0604020202020204" pitchFamily="34" charset="0"/>
            </a:endParaRPr>
          </a:p>
        </p:txBody>
      </p:sp>
      <p:sp>
        <p:nvSpPr>
          <p:cNvPr id="114691" name="Rectangle 2">
            <a:extLst>
              <a:ext uri="{FF2B5EF4-FFF2-40B4-BE49-F238E27FC236}">
                <a16:creationId xmlns:a16="http://schemas.microsoft.com/office/drawing/2014/main" id="{7C562C5D-B6F1-410C-9C15-862B61F47EFB}"/>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CCCFBF8B-BAA5-4791-B56F-89AE8DECA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0DE149E-B4E9-447D-A96F-52CED7627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6C1A27-5E0E-4519-B47D-CE7061E41505}" type="slidenum">
              <a:rPr lang="en-US" altLang="en-US">
                <a:latin typeface="Helvetica" panose="020B0604020202020204" pitchFamily="34" charset="0"/>
              </a:rPr>
              <a:pPr/>
              <a:t>56</a:t>
            </a:fld>
            <a:endParaRPr lang="en-US" altLang="en-US">
              <a:latin typeface="Helvetica" panose="020B0604020202020204" pitchFamily="34" charset="0"/>
            </a:endParaRPr>
          </a:p>
        </p:txBody>
      </p:sp>
      <p:sp>
        <p:nvSpPr>
          <p:cNvPr id="115715" name="Rectangle 2">
            <a:extLst>
              <a:ext uri="{FF2B5EF4-FFF2-40B4-BE49-F238E27FC236}">
                <a16:creationId xmlns:a16="http://schemas.microsoft.com/office/drawing/2014/main" id="{7FFAF1B4-28CB-4198-8533-8A8CD9404647}"/>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0C7A78A9-8BCC-4FDB-8409-FB8A22AB7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C0D01FE7-E886-40E8-92FA-8D1E3FB67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E6D4CE-7E51-45F9-9D38-C961FBDFB35D}" type="slidenum">
              <a:rPr lang="en-US" altLang="en-US">
                <a:latin typeface="Helvetica" panose="020B0604020202020204" pitchFamily="34" charset="0"/>
              </a:rPr>
              <a:pPr/>
              <a:t>57</a:t>
            </a:fld>
            <a:endParaRPr lang="en-US" altLang="en-US">
              <a:latin typeface="Helvetica" panose="020B0604020202020204" pitchFamily="34" charset="0"/>
            </a:endParaRPr>
          </a:p>
        </p:txBody>
      </p:sp>
      <p:sp>
        <p:nvSpPr>
          <p:cNvPr id="116739" name="Rectangle 2">
            <a:extLst>
              <a:ext uri="{FF2B5EF4-FFF2-40B4-BE49-F238E27FC236}">
                <a16:creationId xmlns:a16="http://schemas.microsoft.com/office/drawing/2014/main" id="{FFE513B4-8EB5-4368-ADC7-E41FF4071A82}"/>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D2238889-0C7B-45C6-998F-D0BFA15F75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4C6EACAF-E6EA-457D-8641-E32A9D95C0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3CEC8C6-E810-4484-A297-26A2437CEBA7}" type="slidenum">
              <a:rPr lang="en-US" altLang="en-US">
                <a:latin typeface="Helvetica" panose="020B0604020202020204" pitchFamily="34" charset="0"/>
              </a:rPr>
              <a:pPr/>
              <a:t>58</a:t>
            </a:fld>
            <a:endParaRPr lang="en-US" altLang="en-US">
              <a:latin typeface="Helvetica" panose="020B0604020202020204" pitchFamily="34" charset="0"/>
            </a:endParaRPr>
          </a:p>
        </p:txBody>
      </p:sp>
      <p:sp>
        <p:nvSpPr>
          <p:cNvPr id="117763" name="Rectangle 2">
            <a:extLst>
              <a:ext uri="{FF2B5EF4-FFF2-40B4-BE49-F238E27FC236}">
                <a16:creationId xmlns:a16="http://schemas.microsoft.com/office/drawing/2014/main" id="{F41D4B89-0756-4DD7-8336-2BFB3BDAC20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08A804A-2118-4ED2-BE3C-0C1214B971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E9A843E-1C4B-4C88-B075-0559BA69A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8E3A2B-1C0B-471A-A4D6-4233FF161C8C}" type="slidenum">
              <a:rPr lang="en-US" altLang="en-US">
                <a:latin typeface="Helvetica" panose="020B0604020202020204" pitchFamily="34" charset="0"/>
              </a:rPr>
              <a:pPr/>
              <a:t>59</a:t>
            </a:fld>
            <a:endParaRPr lang="en-US" altLang="en-US">
              <a:latin typeface="Helvetica" panose="020B0604020202020204" pitchFamily="34" charset="0"/>
            </a:endParaRPr>
          </a:p>
        </p:txBody>
      </p:sp>
      <p:sp>
        <p:nvSpPr>
          <p:cNvPr id="118787" name="Rectangle 2">
            <a:extLst>
              <a:ext uri="{FF2B5EF4-FFF2-40B4-BE49-F238E27FC236}">
                <a16:creationId xmlns:a16="http://schemas.microsoft.com/office/drawing/2014/main" id="{008F5292-EF3C-4544-82EA-378A615937FB}"/>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F80D565-56DF-403E-B659-3C94647E27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E5E56C28-C60C-4E30-B37A-C45B0ABB01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5C7750-47E1-458A-9989-9BA8D4448C94}" type="slidenum">
              <a:rPr lang="en-US" altLang="en-US">
                <a:latin typeface="Helvetica" panose="020B0604020202020204" pitchFamily="34" charset="0"/>
              </a:rPr>
              <a:pPr/>
              <a:t>60</a:t>
            </a:fld>
            <a:endParaRPr lang="en-US" altLang="en-US">
              <a:latin typeface="Helvetica" panose="020B0604020202020204" pitchFamily="34" charset="0"/>
            </a:endParaRPr>
          </a:p>
        </p:txBody>
      </p:sp>
      <p:sp>
        <p:nvSpPr>
          <p:cNvPr id="119811" name="Rectangle 2">
            <a:extLst>
              <a:ext uri="{FF2B5EF4-FFF2-40B4-BE49-F238E27FC236}">
                <a16:creationId xmlns:a16="http://schemas.microsoft.com/office/drawing/2014/main" id="{316BCF08-E5F3-4982-863F-E15695200732}"/>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246B23B8-CBD0-4DC0-A03E-62ED08FCA8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3347AF9-CA54-42AC-9FA2-E17F9D18B9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0C2A26-FBF5-46FA-899B-D75458F32531}" type="slidenum">
              <a:rPr lang="en-US" altLang="en-US">
                <a:latin typeface="Helvetica" panose="020B0604020202020204" pitchFamily="34" charset="0"/>
              </a:rPr>
              <a:pPr/>
              <a:t>64</a:t>
            </a:fld>
            <a:endParaRPr lang="en-US" altLang="en-US">
              <a:latin typeface="Helvetica" panose="020B0604020202020204" pitchFamily="34" charset="0"/>
            </a:endParaRPr>
          </a:p>
        </p:txBody>
      </p:sp>
      <p:sp>
        <p:nvSpPr>
          <p:cNvPr id="120835" name="Rectangle 2">
            <a:extLst>
              <a:ext uri="{FF2B5EF4-FFF2-40B4-BE49-F238E27FC236}">
                <a16:creationId xmlns:a16="http://schemas.microsoft.com/office/drawing/2014/main" id="{62558D90-8CA8-4F16-A6C4-3F37608C450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87E4D024-6FA4-4D6B-903C-7C347FA17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2713C8E-F06D-48F7-9A44-14B868B44E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AEE641A-9D92-4373-A5E0-4C11D51957E7}" type="slidenum">
              <a:rPr lang="en-US" altLang="en-US">
                <a:latin typeface="Helvetica" panose="020B0604020202020204" pitchFamily="34" charset="0"/>
              </a:rPr>
              <a:pPr/>
              <a:t>65</a:t>
            </a:fld>
            <a:endParaRPr lang="en-US" altLang="en-US">
              <a:latin typeface="Helvetica" panose="020B0604020202020204" pitchFamily="34" charset="0"/>
            </a:endParaRPr>
          </a:p>
        </p:txBody>
      </p:sp>
      <p:sp>
        <p:nvSpPr>
          <p:cNvPr id="121859" name="Rectangle 2">
            <a:extLst>
              <a:ext uri="{FF2B5EF4-FFF2-40B4-BE49-F238E27FC236}">
                <a16:creationId xmlns:a16="http://schemas.microsoft.com/office/drawing/2014/main" id="{4E7ACE6D-059D-483A-A103-CE92675F2B3F}"/>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9E07AD1A-894F-44C2-B8F0-559D0E99B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A2A9F0C-8B1F-4324-A783-5596BAC59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5959CA7-2AF4-41B1-8F12-DE232B007B07}" type="slidenum">
              <a:rPr lang="en-US" altLang="en-US">
                <a:latin typeface="Helvetica" panose="020B0604020202020204" pitchFamily="34" charset="0"/>
              </a:rPr>
              <a:pPr/>
              <a:t>66</a:t>
            </a:fld>
            <a:endParaRPr lang="en-US" altLang="en-US">
              <a:latin typeface="Helvetica" panose="020B0604020202020204" pitchFamily="34" charset="0"/>
            </a:endParaRPr>
          </a:p>
        </p:txBody>
      </p:sp>
      <p:sp>
        <p:nvSpPr>
          <p:cNvPr id="122883" name="Rectangle 2">
            <a:extLst>
              <a:ext uri="{FF2B5EF4-FFF2-40B4-BE49-F238E27FC236}">
                <a16:creationId xmlns:a16="http://schemas.microsoft.com/office/drawing/2014/main" id="{A495CF2E-10C4-49A6-B353-620534988C9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04D12019-D120-4BCE-9EFE-1883EE02D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53451A08-37D6-4065-ADF9-DCFC5E7F54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EF6A302-414C-4CF1-ABBB-AF2CB72D9427}" type="slidenum">
              <a:rPr lang="en-US" altLang="en-US">
                <a:latin typeface="Helvetica" panose="020B0604020202020204" pitchFamily="34" charset="0"/>
              </a:rPr>
              <a:pPr/>
              <a:t>67</a:t>
            </a:fld>
            <a:endParaRPr lang="en-US" altLang="en-US">
              <a:latin typeface="Helvetica" panose="020B0604020202020204" pitchFamily="34" charset="0"/>
            </a:endParaRPr>
          </a:p>
        </p:txBody>
      </p:sp>
      <p:sp>
        <p:nvSpPr>
          <p:cNvPr id="123907" name="Rectangle 2">
            <a:extLst>
              <a:ext uri="{FF2B5EF4-FFF2-40B4-BE49-F238E27FC236}">
                <a16:creationId xmlns:a16="http://schemas.microsoft.com/office/drawing/2014/main" id="{D5FEAE45-D480-4553-9BB5-5A0507ABE536}"/>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7B30AC3E-C36C-4606-A8DA-4C89455DB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8DA1FFB-D227-47BC-9728-00B782DC28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9090DC-ADAD-4D5C-A055-EC054CBA9BCF}" type="slidenum">
              <a:rPr lang="en-US" altLang="en-US">
                <a:latin typeface="Helvetica" panose="020B0604020202020204" pitchFamily="34" charset="0"/>
              </a:rPr>
              <a:pPr/>
              <a:t>6</a:t>
            </a:fld>
            <a:endParaRPr lang="en-US" altLang="en-US">
              <a:latin typeface="Helvetica" panose="020B0604020202020204" pitchFamily="34" charset="0"/>
            </a:endParaRPr>
          </a:p>
        </p:txBody>
      </p:sp>
      <p:sp>
        <p:nvSpPr>
          <p:cNvPr id="76803" name="Rectangle 2">
            <a:extLst>
              <a:ext uri="{FF2B5EF4-FFF2-40B4-BE49-F238E27FC236}">
                <a16:creationId xmlns:a16="http://schemas.microsoft.com/office/drawing/2014/main" id="{CD1394AA-6D61-4202-8BF0-CEA24B547311}"/>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15A9A43-7F68-408F-9962-E7E257DA42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F3964CCA-B0C6-4BC4-9C47-2A0B624ED5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4AC478-933A-4CBB-A14C-170BD7B7A37D}" type="slidenum">
              <a:rPr lang="en-US" altLang="en-US">
                <a:latin typeface="Helvetica" panose="020B0604020202020204" pitchFamily="34" charset="0"/>
              </a:rPr>
              <a:pPr/>
              <a:t>68</a:t>
            </a:fld>
            <a:endParaRPr lang="en-US" altLang="en-US">
              <a:latin typeface="Helvetica" panose="020B0604020202020204" pitchFamily="34" charset="0"/>
            </a:endParaRPr>
          </a:p>
        </p:txBody>
      </p:sp>
      <p:sp>
        <p:nvSpPr>
          <p:cNvPr id="124931" name="Rectangle 2">
            <a:extLst>
              <a:ext uri="{FF2B5EF4-FFF2-40B4-BE49-F238E27FC236}">
                <a16:creationId xmlns:a16="http://schemas.microsoft.com/office/drawing/2014/main" id="{5BA5CE0E-B27A-4856-9DE3-4E3B5F085534}"/>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F3BEEA9A-3ADC-4256-823F-620A5A5D3E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B7F14923-ACFB-4915-B395-086C762B82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B647AF-E822-4E57-BBE1-148D84FF4D7D}" type="slidenum">
              <a:rPr lang="en-US" altLang="en-US">
                <a:latin typeface="Helvetica" panose="020B0604020202020204" pitchFamily="34" charset="0"/>
              </a:rPr>
              <a:pPr/>
              <a:t>69</a:t>
            </a:fld>
            <a:endParaRPr lang="en-US" altLang="en-US">
              <a:latin typeface="Helvetica" panose="020B0604020202020204" pitchFamily="34" charset="0"/>
            </a:endParaRPr>
          </a:p>
        </p:txBody>
      </p:sp>
      <p:sp>
        <p:nvSpPr>
          <p:cNvPr id="125955" name="Rectangle 2">
            <a:extLst>
              <a:ext uri="{FF2B5EF4-FFF2-40B4-BE49-F238E27FC236}">
                <a16:creationId xmlns:a16="http://schemas.microsoft.com/office/drawing/2014/main" id="{87E30E3B-E975-4CB0-A0C9-8AAF2DFCC0B7}"/>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5C53E0C4-D20D-4178-B4B6-479C700AF8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C389213D-C1B2-4D5F-A81C-615509487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CCD4250-8549-41EB-B8CE-11C2FE70C1AD}" type="slidenum">
              <a:rPr lang="en-US" altLang="en-US">
                <a:latin typeface="Helvetica" panose="020B0604020202020204" pitchFamily="34" charset="0"/>
              </a:rPr>
              <a:pPr/>
              <a:t>70</a:t>
            </a:fld>
            <a:endParaRPr lang="en-US" altLang="en-US">
              <a:latin typeface="Helvetica" panose="020B0604020202020204" pitchFamily="34" charset="0"/>
            </a:endParaRPr>
          </a:p>
        </p:txBody>
      </p:sp>
      <p:sp>
        <p:nvSpPr>
          <p:cNvPr id="126979" name="Rectangle 2">
            <a:extLst>
              <a:ext uri="{FF2B5EF4-FFF2-40B4-BE49-F238E27FC236}">
                <a16:creationId xmlns:a16="http://schemas.microsoft.com/office/drawing/2014/main" id="{FE9DAFE2-DC1F-4D1E-B399-6B86FC7E2D2C}"/>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091DFE67-CF76-4428-8F44-8818B6CA45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D0B62DC-CB08-44D1-BC03-AEB34D5AEA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3A73F-90DC-456E-8045-F336DF30EDE6}" type="slidenum">
              <a:rPr lang="en-US" altLang="en-US">
                <a:latin typeface="Helvetica" panose="020B0604020202020204" pitchFamily="34" charset="0"/>
              </a:rPr>
              <a:pPr/>
              <a:t>71</a:t>
            </a:fld>
            <a:endParaRPr lang="en-US" altLang="en-US">
              <a:latin typeface="Helvetica" panose="020B0604020202020204" pitchFamily="34" charset="0"/>
            </a:endParaRPr>
          </a:p>
        </p:txBody>
      </p:sp>
      <p:sp>
        <p:nvSpPr>
          <p:cNvPr id="128003" name="Rectangle 2">
            <a:extLst>
              <a:ext uri="{FF2B5EF4-FFF2-40B4-BE49-F238E27FC236}">
                <a16:creationId xmlns:a16="http://schemas.microsoft.com/office/drawing/2014/main" id="{0845853C-5FA1-4025-BED7-C0AB0146FBAD}"/>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00CAEAE0-BD27-4E21-A6F6-851C82C87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CA637A56-6863-41EE-AA0A-373A6CE79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5DB225-437D-47A1-AC86-C348FBB6B5C2}" type="slidenum">
              <a:rPr lang="en-US" altLang="en-US">
                <a:latin typeface="Helvetica" panose="020B0604020202020204" pitchFamily="34" charset="0"/>
              </a:rPr>
              <a:pPr/>
              <a:t>72</a:t>
            </a:fld>
            <a:endParaRPr lang="en-US" altLang="en-US">
              <a:latin typeface="Helvetica" panose="020B0604020202020204" pitchFamily="34" charset="0"/>
            </a:endParaRPr>
          </a:p>
        </p:txBody>
      </p:sp>
      <p:sp>
        <p:nvSpPr>
          <p:cNvPr id="129027" name="Rectangle 2">
            <a:extLst>
              <a:ext uri="{FF2B5EF4-FFF2-40B4-BE49-F238E27FC236}">
                <a16:creationId xmlns:a16="http://schemas.microsoft.com/office/drawing/2014/main" id="{866B417B-93D6-4ED8-B9CC-B9C6B0EAE8B2}"/>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CC7CAEC1-5261-4D7B-B4CB-0B9C19BF7C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87E65574-C17F-4176-AEAD-E10057288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DB658E-05DD-4628-B2EA-452E849C1C28}" type="slidenum">
              <a:rPr lang="en-US" altLang="en-US">
                <a:latin typeface="Helvetica" panose="020B0604020202020204" pitchFamily="34" charset="0"/>
              </a:rPr>
              <a:pPr/>
              <a:t>73</a:t>
            </a:fld>
            <a:endParaRPr lang="en-US" altLang="en-US">
              <a:latin typeface="Helvetica" panose="020B0604020202020204" pitchFamily="34" charset="0"/>
            </a:endParaRPr>
          </a:p>
        </p:txBody>
      </p:sp>
      <p:sp>
        <p:nvSpPr>
          <p:cNvPr id="130051" name="Rectangle 2">
            <a:extLst>
              <a:ext uri="{FF2B5EF4-FFF2-40B4-BE49-F238E27FC236}">
                <a16:creationId xmlns:a16="http://schemas.microsoft.com/office/drawing/2014/main" id="{29E3D940-7858-42F4-BFF7-ADDBC0AA9F2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BACAC1CB-C347-4FF6-BB9C-CDBBAF17F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DF69C08F-D0B7-4A7F-B4BC-CA12D73A0F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09B2EB-74E1-4827-890E-11429954D163}" type="slidenum">
              <a:rPr lang="en-US" altLang="en-US">
                <a:latin typeface="Helvetica" panose="020B0604020202020204" pitchFamily="34" charset="0"/>
              </a:rPr>
              <a:pPr/>
              <a:t>74</a:t>
            </a:fld>
            <a:endParaRPr lang="en-US" altLang="en-US">
              <a:latin typeface="Helvetica" panose="020B0604020202020204" pitchFamily="34" charset="0"/>
            </a:endParaRPr>
          </a:p>
        </p:txBody>
      </p:sp>
      <p:sp>
        <p:nvSpPr>
          <p:cNvPr id="131075" name="Rectangle 2">
            <a:extLst>
              <a:ext uri="{FF2B5EF4-FFF2-40B4-BE49-F238E27FC236}">
                <a16:creationId xmlns:a16="http://schemas.microsoft.com/office/drawing/2014/main" id="{503BE3B8-8709-416F-955A-C1B867F72270}"/>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5E9933E8-7EB8-47B5-A34A-BA868C636A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binding is a mapping from one address space to another</a:t>
            </a:r>
          </a:p>
        </p:txBody>
      </p:sp>
      <p:sp>
        <p:nvSpPr>
          <p:cNvPr id="4" name="Slide Number Placeholder 3"/>
          <p:cNvSpPr>
            <a:spLocks noGrp="1"/>
          </p:cNvSpPr>
          <p:nvPr>
            <p:ph type="sldNum" sz="quarter" idx="5"/>
          </p:nvPr>
        </p:nvSpPr>
        <p:spPr/>
        <p:txBody>
          <a:bodyPr/>
          <a:lstStyle/>
          <a:p>
            <a:fld id="{47794835-A72A-4AEF-B6EC-BD8CE85FBF47}" type="slidenum">
              <a:rPr lang="en-US" altLang="en-US" smtClean="0"/>
              <a:pPr/>
              <a:t>8</a:t>
            </a:fld>
            <a:endParaRPr lang="en-US" altLang="en-US"/>
          </a:p>
        </p:txBody>
      </p:sp>
    </p:spTree>
    <p:extLst>
      <p:ext uri="{BB962C8B-B14F-4D97-AF65-F5344CB8AC3E}">
        <p14:creationId xmlns:p14="http://schemas.microsoft.com/office/powerpoint/2010/main" val="241448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2F9B0566-9DAA-40C6-BD9B-DA3EA41304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4794C4-13B3-47CE-ACEF-23B8A06F7C64}" type="slidenum">
              <a:rPr lang="en-US" altLang="en-US">
                <a:latin typeface="Helvetica" panose="020B0604020202020204" pitchFamily="34" charset="0"/>
              </a:rPr>
              <a:pPr/>
              <a:t>9</a:t>
            </a:fld>
            <a:endParaRPr lang="en-US" altLang="en-US">
              <a:latin typeface="Helvetica" panose="020B0604020202020204" pitchFamily="34" charset="0"/>
            </a:endParaRPr>
          </a:p>
        </p:txBody>
      </p:sp>
      <p:sp>
        <p:nvSpPr>
          <p:cNvPr id="77827" name="Rectangle 2">
            <a:extLst>
              <a:ext uri="{FF2B5EF4-FFF2-40B4-BE49-F238E27FC236}">
                <a16:creationId xmlns:a16="http://schemas.microsoft.com/office/drawing/2014/main" id="{81609710-F8FF-4ADB-8E3E-64DA55F859A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DAD31A64-FBDF-459A-A519-16090EBFF3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6080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8A20251-A093-4172-BD74-A36C2A3F8B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EEF4FF4-C9FD-46D9-BF24-6598973F25B8}" type="slidenum">
              <a:rPr lang="en-US" altLang="en-US">
                <a:latin typeface="Helvetica" panose="020B0604020202020204" pitchFamily="34" charset="0"/>
              </a:rPr>
              <a:pPr/>
              <a:t>10</a:t>
            </a:fld>
            <a:endParaRPr lang="en-US" altLang="en-US">
              <a:latin typeface="Helvetica" panose="020B0604020202020204" pitchFamily="34" charset="0"/>
            </a:endParaRPr>
          </a:p>
        </p:txBody>
      </p:sp>
      <p:sp>
        <p:nvSpPr>
          <p:cNvPr id="79875" name="Rectangle 2">
            <a:extLst>
              <a:ext uri="{FF2B5EF4-FFF2-40B4-BE49-F238E27FC236}">
                <a16:creationId xmlns:a16="http://schemas.microsoft.com/office/drawing/2014/main" id="{6BD19E41-E753-43B4-A52C-F3C0FDC8098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AFC68E5A-AEFD-4D41-934B-C0BEE57967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25447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00487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6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10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5475317" cy="6157952"/>
          </a:xfrm>
          <a:prstGeom prst="rect">
            <a:avLst/>
          </a:prstGeom>
          <a:solidFill>
            <a:schemeClr val="accent5">
              <a:lumMod val="7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spTree>
    <p:extLst>
      <p:ext uri="{BB962C8B-B14F-4D97-AF65-F5344CB8AC3E}">
        <p14:creationId xmlns:p14="http://schemas.microsoft.com/office/powerpoint/2010/main" val="22738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59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83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3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93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49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9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756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62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27225" y="402614"/>
            <a:ext cx="742670" cy="4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300" y="128219"/>
            <a:ext cx="1036732" cy="78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7040516" y="6595087"/>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fa-IR" altLang="en-US" sz="1000" b="1" dirty="0">
                <a:solidFill>
                  <a:srgbClr val="006699"/>
                </a:solidFill>
                <a:latin typeface="Helvetica" pitchFamily="-84" charset="0"/>
                <a:cs typeface="B Nazanin" panose="00000400000000000000" pitchFamily="2" charset="-78"/>
              </a:rPr>
              <a:t>دکتر احمد تقی نژاد ۲۰۲۴</a:t>
            </a:r>
            <a:endParaRPr lang="en-US" altLang="en-US" sz="1000" b="1" dirty="0">
              <a:solidFill>
                <a:srgbClr val="006699"/>
              </a:solidFill>
              <a:latin typeface="Helvetica" pitchFamily="-84" charset="0"/>
              <a:cs typeface="B Nazanin" panose="00000400000000000000" pitchFamily="2" charset="-78"/>
            </a:endParaRP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125903"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fa-IR" altLang="en-US" sz="1000" b="1" dirty="0">
                <a:solidFill>
                  <a:srgbClr val="006699"/>
                </a:solidFill>
                <a:latin typeface="Helvetica" pitchFamily="-84" charset="0"/>
                <a:cs typeface="B Nazanin" panose="00000400000000000000" pitchFamily="2" charset="-78"/>
              </a:rPr>
              <a:t>مفاهیم سیستم عامل نسخه ۱۰- سیلبرشاتس</a:t>
            </a:r>
            <a:endParaRPr lang="en-US" altLang="en-US" sz="1000" b="1" dirty="0">
              <a:solidFill>
                <a:srgbClr val="006699"/>
              </a:solidFill>
              <a:latin typeface="Helvetica" pitchFamily="-84" charset="0"/>
              <a:cs typeface="B Nazanin" panose="00000400000000000000" pitchFamily="2" charset="-78"/>
            </a:endParaRPr>
          </a:p>
        </p:txBody>
      </p:sp>
      <p:sp>
        <p:nvSpPr>
          <p:cNvPr id="13" name="Freeform: Shape 12">
            <a:extLst>
              <a:ext uri="{FF2B5EF4-FFF2-40B4-BE49-F238E27FC236}">
                <a16:creationId xmlns:a16="http://schemas.microsoft.com/office/drawing/2014/main" id="{E84A52AF-7066-4C64-9EB8-E7C40085EAD1}"/>
              </a:ext>
            </a:extLst>
          </p:cNvPr>
          <p:cNvSpPr/>
          <p:nvPr userDrawn="1"/>
        </p:nvSpPr>
        <p:spPr bwMode="auto">
          <a:xfrm>
            <a:off x="-40341" y="6243823"/>
            <a:ext cx="9144000" cy="663389"/>
          </a:xfrm>
          <a:custGeom>
            <a:avLst/>
            <a:gdLst>
              <a:gd name="connsiteX0" fmla="*/ 649468 w 10114548"/>
              <a:gd name="connsiteY0" fmla="*/ 13955 h 584481"/>
              <a:gd name="connsiteX1" fmla="*/ 649468 w 10114548"/>
              <a:gd name="connsiteY1" fmla="*/ 542873 h 584481"/>
              <a:gd name="connsiteX2" fmla="*/ 9354198 w 10114548"/>
              <a:gd name="connsiteY2" fmla="*/ 542873 h 584481"/>
              <a:gd name="connsiteX3" fmla="*/ 9667962 w 10114548"/>
              <a:gd name="connsiteY3" fmla="*/ 480120 h 584481"/>
              <a:gd name="connsiteX4" fmla="*/ 963233 w 10114548"/>
              <a:gd name="connsiteY4" fmla="*/ 533908 h 584481"/>
              <a:gd name="connsiteX5" fmla="*/ 774974 w 10114548"/>
              <a:gd name="connsiteY5" fmla="*/ 184284 h 584481"/>
              <a:gd name="connsiteX6" fmla="*/ 649468 w 10114548"/>
              <a:gd name="connsiteY6" fmla="*/ 13955 h 58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4548" h="584481">
                <a:moveTo>
                  <a:pt x="649468" y="13955"/>
                </a:moveTo>
                <a:cubicBezTo>
                  <a:pt x="628550" y="73720"/>
                  <a:pt x="-801320" y="454720"/>
                  <a:pt x="649468" y="542873"/>
                </a:cubicBezTo>
                <a:cubicBezTo>
                  <a:pt x="2100256" y="631026"/>
                  <a:pt x="7851116" y="553332"/>
                  <a:pt x="9354198" y="542873"/>
                </a:cubicBezTo>
                <a:cubicBezTo>
                  <a:pt x="10857280" y="532414"/>
                  <a:pt x="9667962" y="480120"/>
                  <a:pt x="9667962" y="480120"/>
                </a:cubicBezTo>
                <a:lnTo>
                  <a:pt x="963233" y="533908"/>
                </a:lnTo>
                <a:cubicBezTo>
                  <a:pt x="-518932" y="484602"/>
                  <a:pt x="819798" y="267955"/>
                  <a:pt x="774974" y="184284"/>
                </a:cubicBezTo>
                <a:cubicBezTo>
                  <a:pt x="730151" y="100613"/>
                  <a:pt x="670386" y="-45810"/>
                  <a:pt x="649468" y="13955"/>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239159104"/>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0CEF4-0835-4317-BDEB-A5571B14B8CB}"/>
              </a:ext>
            </a:extLst>
          </p:cNvPr>
          <p:cNvSpPr>
            <a:spLocks noGrp="1"/>
          </p:cNvSpPr>
          <p:nvPr>
            <p:ph type="sldNum" sz="quarter" idx="12"/>
          </p:nvPr>
        </p:nvSpPr>
        <p:spPr/>
        <p:txBody>
          <a:bodyPr/>
          <a:lstStyle/>
          <a:p>
            <a:fld id="{401CF334-2D5C-4859-84A6-CA7E6E43FAEB}" type="slidenum">
              <a:rPr lang="en-US" smtClean="0"/>
              <a:t>1</a:t>
            </a:fld>
            <a:endParaRPr lang="en-US" dirty="0"/>
          </a:p>
        </p:txBody>
      </p:sp>
      <p:sp>
        <p:nvSpPr>
          <p:cNvPr id="6" name="Subtitle 5">
            <a:extLst>
              <a:ext uri="{FF2B5EF4-FFF2-40B4-BE49-F238E27FC236}">
                <a16:creationId xmlns:a16="http://schemas.microsoft.com/office/drawing/2014/main" id="{57B35CAD-C853-45BE-BF0D-F746ACC4A2F0}"/>
              </a:ext>
            </a:extLst>
          </p:cNvPr>
          <p:cNvSpPr>
            <a:spLocks noGrp="1"/>
          </p:cNvSpPr>
          <p:nvPr>
            <p:ph type="subTitle" idx="1"/>
          </p:nvPr>
        </p:nvSpPr>
        <p:spPr/>
        <p:txBody>
          <a:bodyPr/>
          <a:lstStyle/>
          <a:p>
            <a:r>
              <a:rPr lang="en-US" dirty="0"/>
              <a:t>Dr. A. </a:t>
            </a:r>
            <a:r>
              <a:rPr lang="en-US" dirty="0" err="1"/>
              <a:t>Taghinezhad</a:t>
            </a:r>
            <a:endParaRPr lang="en-US" dirty="0"/>
          </a:p>
        </p:txBody>
      </p:sp>
      <p:sp>
        <p:nvSpPr>
          <p:cNvPr id="5" name="Title 4">
            <a:extLst>
              <a:ext uri="{FF2B5EF4-FFF2-40B4-BE49-F238E27FC236}">
                <a16:creationId xmlns:a16="http://schemas.microsoft.com/office/drawing/2014/main" id="{092F418E-BA19-4F07-9634-49890018C0B8}"/>
              </a:ext>
            </a:extLst>
          </p:cNvPr>
          <p:cNvSpPr>
            <a:spLocks noGrp="1"/>
          </p:cNvSpPr>
          <p:nvPr>
            <p:ph type="ctrTitle"/>
          </p:nvPr>
        </p:nvSpPr>
        <p:spPr>
          <a:xfrm>
            <a:off x="-210207" y="977462"/>
            <a:ext cx="5250836" cy="2804745"/>
          </a:xfrm>
        </p:spPr>
        <p:txBody>
          <a:bodyPr/>
          <a:lstStyle/>
          <a:p>
            <a:r>
              <a:rPr lang="fa-IR" b="0" dirty="0">
                <a:ln w="0"/>
                <a:solidFill>
                  <a:schemeClr val="bg1"/>
                </a:solidFill>
                <a:effectLst>
                  <a:outerShdw blurRad="38100" dist="19050" dir="2700000" algn="tl" rotWithShape="0">
                    <a:schemeClr val="dk1">
                      <a:alpha val="40000"/>
                    </a:schemeClr>
                  </a:outerShdw>
                </a:effectLst>
                <a:cs typeface="B Koodak" panose="00000700000000000000" pitchFamily="2" charset="-78"/>
              </a:rPr>
              <a:t>سیستم‌عامل</a:t>
            </a:r>
            <a:endParaRPr lang="en-US" b="0" dirty="0">
              <a:ln w="0"/>
              <a:solidFill>
                <a:schemeClr val="bg1"/>
              </a:solidFill>
              <a:effectLst>
                <a:outerShdw blurRad="38100" dist="19050" dir="2700000" algn="tl" rotWithShape="0">
                  <a:schemeClr val="dk1">
                    <a:alpha val="40000"/>
                  </a:schemeClr>
                </a:outerShdw>
              </a:effectLst>
              <a:cs typeface="B Koodak" panose="00000700000000000000" pitchFamily="2" charset="-78"/>
            </a:endParaRPr>
          </a:p>
        </p:txBody>
      </p:sp>
      <p:pic>
        <p:nvPicPr>
          <p:cNvPr id="4" name="Picture 3">
            <a:extLst>
              <a:ext uri="{FF2B5EF4-FFF2-40B4-BE49-F238E27FC236}">
                <a16:creationId xmlns:a16="http://schemas.microsoft.com/office/drawing/2014/main" id="{079A858C-7C9A-4398-B7CD-2DD5002CA2F7}"/>
              </a:ext>
            </a:extLst>
          </p:cNvPr>
          <p:cNvPicPr>
            <a:picLocks noChangeAspect="1"/>
          </p:cNvPicPr>
          <p:nvPr/>
        </p:nvPicPr>
        <p:blipFill>
          <a:blip r:embed="rId3"/>
          <a:stretch>
            <a:fillRect/>
          </a:stretch>
        </p:blipFill>
        <p:spPr>
          <a:xfrm>
            <a:off x="4686121" y="0"/>
            <a:ext cx="4457879" cy="6206067"/>
          </a:xfrm>
          <a:prstGeom prst="rect">
            <a:avLst/>
          </a:prstGeom>
        </p:spPr>
      </p:pic>
      <p:pic>
        <p:nvPicPr>
          <p:cNvPr id="7" name="Picture 6">
            <a:extLst>
              <a:ext uri="{FF2B5EF4-FFF2-40B4-BE49-F238E27FC236}">
                <a16:creationId xmlns:a16="http://schemas.microsoft.com/office/drawing/2014/main" id="{AD172332-60AA-47D6-8689-58ADEA17385D}"/>
              </a:ext>
            </a:extLst>
          </p:cNvPr>
          <p:cNvPicPr>
            <a:picLocks noChangeAspect="1"/>
          </p:cNvPicPr>
          <p:nvPr/>
        </p:nvPicPr>
        <p:blipFill>
          <a:blip r:embed="rId4"/>
          <a:stretch>
            <a:fillRect/>
          </a:stretch>
        </p:blipFill>
        <p:spPr>
          <a:xfrm>
            <a:off x="2708848" y="4173850"/>
            <a:ext cx="1863152" cy="1863152"/>
          </a:xfrm>
          <a:prstGeom prst="rect">
            <a:avLst/>
          </a:prstGeom>
        </p:spPr>
      </p:pic>
    </p:spTree>
    <p:extLst>
      <p:ext uri="{BB962C8B-B14F-4D97-AF65-F5344CB8AC3E}">
        <p14:creationId xmlns:p14="http://schemas.microsoft.com/office/powerpoint/2010/main" val="25747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EE17CB2-3EF8-43F1-A8BB-98F682CD0EF3}"/>
              </a:ext>
            </a:extLst>
          </p:cNvPr>
          <p:cNvSpPr>
            <a:spLocks noGrp="1" noChangeArrowheads="1"/>
          </p:cNvSpPr>
          <p:nvPr>
            <p:ph type="title"/>
          </p:nvPr>
        </p:nvSpPr>
        <p:spPr>
          <a:xfrm>
            <a:off x="993808" y="235762"/>
            <a:ext cx="7548562" cy="576262"/>
          </a:xfrm>
        </p:spPr>
        <p:txBody>
          <a:bodyPr/>
          <a:lstStyle/>
          <a:p>
            <a:pPr eaLnBrk="1" hangingPunct="1"/>
            <a:r>
              <a:rPr lang="fa-IR" sz="3200" dirty="0">
                <a:effectLst/>
                <a:latin typeface="Calibri" panose="020F0502020204030204" pitchFamily="34" charset="0"/>
                <a:ea typeface="Calibri" panose="020F0502020204030204" pitchFamily="34" charset="0"/>
                <a:cs typeface="B Nazanin" panose="00000400000000000000" pitchFamily="2" charset="-78"/>
              </a:rPr>
              <a:t>فضای آدرس فیزیکی و منطقی</a:t>
            </a:r>
            <a:endParaRPr lang="en-US" altLang="en-US" dirty="0"/>
          </a:p>
        </p:txBody>
      </p:sp>
      <p:sp>
        <p:nvSpPr>
          <p:cNvPr id="12291" name="Rectangle 3">
            <a:extLst>
              <a:ext uri="{FF2B5EF4-FFF2-40B4-BE49-F238E27FC236}">
                <a16:creationId xmlns:a16="http://schemas.microsoft.com/office/drawing/2014/main" id="{C26127BF-B122-444D-8E10-A4BB1E147CB0}"/>
              </a:ext>
            </a:extLst>
          </p:cNvPr>
          <p:cNvSpPr>
            <a:spLocks noGrp="1" noChangeArrowheads="1"/>
          </p:cNvSpPr>
          <p:nvPr>
            <p:ph idx="1"/>
          </p:nvPr>
        </p:nvSpPr>
        <p:spPr>
          <a:xfrm>
            <a:off x="146538" y="935488"/>
            <a:ext cx="8918185" cy="5740804"/>
          </a:xfrm>
        </p:spPr>
        <p:txBody>
          <a:bodyPr/>
          <a:lstStyle/>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مفهوم فضای آدرس منطقی که به یک فضای آدرس فیزیکی مجزا متصل شده است، برای مدیریت صحیح حافظه ضروری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آدرس منطقی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(یا آدرس مجازی)</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توسط</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پردازنده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تولید می‌شود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آدرس فیزیکی</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آدرسی که واحد حافظه می‌بیند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الگو‌های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اتصال</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آدرس در زمان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کامپایل و بارگذاری،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آدرس‌های منطقی و فیزیکی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یکسان</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هستند؛ در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الگو‌های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اتصال</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آدرس در زمان اجرا، آدرس‌های منطقی (مجازی) و فیزیکی با هم تفاوت دارند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800" dirty="0">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07000"/>
              </a:lnSpc>
              <a:spcBef>
                <a:spcPts val="0"/>
              </a:spcBef>
              <a:spcAft>
                <a:spcPts val="800"/>
              </a:spcAft>
            </a:pP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فضای آدرس منطقی</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مجموعه‌ی تمام آدرس‌های منطقی تولید شده توسط یک برنامه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800" dirty="0">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07000"/>
              </a:lnSpc>
              <a:spcBef>
                <a:spcPts val="0"/>
              </a:spcBef>
              <a:spcAft>
                <a:spcPts val="800"/>
              </a:spcAft>
            </a:pP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فضای آدرس فیزیکی</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مجموعه‌ی تمام آدرس‌های فیزیکی تولید شده توسط یک برنامه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0959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B95EF18-CDEF-4577-B2D3-2194188A6B2D}"/>
              </a:ext>
            </a:extLst>
          </p:cNvPr>
          <p:cNvSpPr>
            <a:spLocks noGrp="1" noChangeArrowheads="1"/>
          </p:cNvSpPr>
          <p:nvPr>
            <p:ph type="title"/>
          </p:nvPr>
        </p:nvSpPr>
        <p:spPr>
          <a:xfrm>
            <a:off x="879475" y="225267"/>
            <a:ext cx="7839075" cy="576262"/>
          </a:xfrm>
        </p:spPr>
        <p:txBody>
          <a:bodyPr/>
          <a:lstStyle/>
          <a:p>
            <a:pPr eaLnBrk="1" hangingPunct="1"/>
            <a:r>
              <a:rPr lang="fa-IR" b="1" dirty="0">
                <a:solidFill>
                  <a:srgbClr val="006699"/>
                </a:solidFill>
                <a:effectLst/>
                <a:latin typeface="Calibri" panose="020F0502020204030204" pitchFamily="34" charset="0"/>
                <a:ea typeface="Calibri" panose="020F0502020204030204" pitchFamily="34" charset="0"/>
                <a:cs typeface="B Nazanin" panose="00000400000000000000" pitchFamily="2" charset="-78"/>
              </a:rPr>
              <a:t>واحد مدیریت حافظه (ادامه)</a:t>
            </a:r>
            <a:endParaRPr lang="en-US" altLang="en-US" sz="4800" dirty="0"/>
          </a:p>
        </p:txBody>
      </p:sp>
      <p:sp>
        <p:nvSpPr>
          <p:cNvPr id="13315" name="Rectangle 3">
            <a:extLst>
              <a:ext uri="{FF2B5EF4-FFF2-40B4-BE49-F238E27FC236}">
                <a16:creationId xmlns:a16="http://schemas.microsoft.com/office/drawing/2014/main" id="{48574B01-7329-4E5A-9F99-22E3D937557B}"/>
              </a:ext>
            </a:extLst>
          </p:cNvPr>
          <p:cNvSpPr>
            <a:spLocks noGrp="1" noChangeArrowheads="1"/>
          </p:cNvSpPr>
          <p:nvPr>
            <p:ph idx="1"/>
          </p:nvPr>
        </p:nvSpPr>
        <p:spPr>
          <a:xfrm>
            <a:off x="181708" y="1025769"/>
            <a:ext cx="8281157" cy="4606521"/>
          </a:xfrm>
        </p:spPr>
        <p:txBody>
          <a:bodyPr/>
          <a:lstStyle/>
          <a:p>
            <a:pPr algn="r" rtl="1"/>
            <a:r>
              <a:rPr lang="ar-SA" sz="2800" dirty="0">
                <a:effectLst/>
                <a:latin typeface="Calibri" panose="020F0502020204030204" pitchFamily="34" charset="0"/>
                <a:ea typeface="Calibri" panose="020F0502020204030204" pitchFamily="34" charset="0"/>
                <a:cs typeface="B Nazanin" panose="00000400000000000000" pitchFamily="2" charset="-78"/>
              </a:rPr>
              <a:t>یک سخت‌افزار در زمان اجرا، آدرس مجازی را به آدرس فیزیکی نگاشت می‌کند</a:t>
            </a:r>
            <a:endParaRPr lang="fa-IR" sz="28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fa-IR" altLang="en-US" sz="2800" dirty="0">
              <a:latin typeface="Calibri" panose="020F0502020204030204" pitchFamily="34" charset="0"/>
              <a:cs typeface="B Nazanin" panose="00000400000000000000" pitchFamily="2" charset="-78"/>
            </a:endParaRPr>
          </a:p>
          <a:p>
            <a:pPr algn="r" rtl="1"/>
            <a:endParaRPr lang="fa-IR" altLang="en-US" sz="2800" dirty="0"/>
          </a:p>
          <a:p>
            <a:endParaRPr lang="en-US" altLang="en-US" sz="2800" dirty="0"/>
          </a:p>
          <a:p>
            <a:pPr marL="0" indent="0">
              <a:buNone/>
            </a:pPr>
            <a:endParaRPr lang="en-US" altLang="en-US" sz="2800" dirty="0"/>
          </a:p>
          <a:p>
            <a:endParaRPr lang="en-US" altLang="en-US" sz="2800" dirty="0"/>
          </a:p>
          <a:p>
            <a:pPr algn="r" rtl="1"/>
            <a:r>
              <a:rPr lang="ar-SA" sz="2800" dirty="0">
                <a:effectLst/>
                <a:latin typeface="Calibri" panose="020F0502020204030204" pitchFamily="34" charset="0"/>
                <a:ea typeface="Calibri" panose="020F0502020204030204" pitchFamily="34" charset="0"/>
                <a:cs typeface="B Nazanin" panose="00000400000000000000" pitchFamily="2" charset="-78"/>
              </a:rPr>
              <a:t>روش‌های زیادی برای این کار وجود دارد که در ادامه‌ی این فصل به آن‌ها پرداخته می‌شود</a:t>
            </a:r>
            <a:endParaRPr lang="en-US" altLang="en-US" sz="2800" dirty="0"/>
          </a:p>
          <a:p>
            <a:endParaRPr lang="en-US" altLang="en-US" sz="2800" dirty="0"/>
          </a:p>
          <a:p>
            <a:pPr>
              <a:buFont typeface="Monotype Sorts" pitchFamily="-84" charset="2"/>
              <a:buNone/>
            </a:pPr>
            <a:endParaRPr lang="en-US" altLang="en-US" sz="1050" dirty="0"/>
          </a:p>
          <a:p>
            <a:pPr>
              <a:buFont typeface="Monotype Sorts" pitchFamily="-84" charset="2"/>
              <a:buNone/>
            </a:pPr>
            <a:endParaRPr lang="en-US" altLang="en-US" sz="2800" dirty="0"/>
          </a:p>
        </p:txBody>
      </p:sp>
      <p:pic>
        <p:nvPicPr>
          <p:cNvPr id="13316" name="Picture 4" descr="W:\os-book\OS10\slide-dir\os-figures\9_04.jpg">
            <a:extLst>
              <a:ext uri="{FF2B5EF4-FFF2-40B4-BE49-F238E27FC236}">
                <a16:creationId xmlns:a16="http://schemas.microsoft.com/office/drawing/2014/main" id="{2AB2E1F5-A2FA-4767-BE68-4BD3C62D7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86" y="2140476"/>
            <a:ext cx="7091265" cy="25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C914D6-7DF2-4970-A533-F73CC0C0469A}"/>
              </a:ext>
            </a:extLst>
          </p:cNvPr>
          <p:cNvSpPr txBox="1"/>
          <p:nvPr/>
        </p:nvSpPr>
        <p:spPr>
          <a:xfrm>
            <a:off x="2242177" y="2544737"/>
            <a:ext cx="1145791" cy="830997"/>
          </a:xfrm>
          <a:prstGeom prst="rect">
            <a:avLst/>
          </a:prstGeom>
          <a:solidFill>
            <a:schemeClr val="bg1"/>
          </a:solidFill>
        </p:spPr>
        <p:txBody>
          <a:bodyPr wrap="square">
            <a:spAutoFit/>
          </a:bodyPr>
          <a:lstStyle/>
          <a:p>
            <a:pPr algn="ct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آدرس منطقی</a:t>
            </a:r>
            <a:endParaRPr lang="en-US" sz="2400" dirty="0"/>
          </a:p>
        </p:txBody>
      </p:sp>
      <p:sp>
        <p:nvSpPr>
          <p:cNvPr id="8" name="TextBox 7">
            <a:extLst>
              <a:ext uri="{FF2B5EF4-FFF2-40B4-BE49-F238E27FC236}">
                <a16:creationId xmlns:a16="http://schemas.microsoft.com/office/drawing/2014/main" id="{C6C42343-A4D8-4374-8881-6C49952CEAB5}"/>
              </a:ext>
            </a:extLst>
          </p:cNvPr>
          <p:cNvSpPr txBox="1"/>
          <p:nvPr/>
        </p:nvSpPr>
        <p:spPr>
          <a:xfrm>
            <a:off x="3823598" y="2960235"/>
            <a:ext cx="1482041" cy="923330"/>
          </a:xfrm>
          <a:prstGeom prst="rect">
            <a:avLst/>
          </a:prstGeom>
          <a:solidFill>
            <a:srgbClr val="C9EAFB"/>
          </a:solidFill>
        </p:spPr>
        <p:txBody>
          <a:bodyPr wrap="square">
            <a:spAutoFit/>
          </a:bodyPr>
          <a:lstStyle/>
          <a:p>
            <a:pPr algn="ctr"/>
            <a:r>
              <a:rPr lang="fa-IR" dirty="0">
                <a:latin typeface="Times New Roman" panose="02020603050405020304" pitchFamily="18" charset="0"/>
                <a:ea typeface="Times New Roman" panose="02020603050405020304" pitchFamily="18" charset="0"/>
                <a:cs typeface="B Nazanin" panose="00000400000000000000" pitchFamily="2" charset="-78"/>
              </a:rPr>
              <a:t>واحد مدیریت‌حافظه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MMU</a:t>
            </a:r>
            <a:endParaRPr lang="en-US" dirty="0"/>
          </a:p>
        </p:txBody>
      </p:sp>
      <p:sp>
        <p:nvSpPr>
          <p:cNvPr id="9" name="TextBox 8">
            <a:extLst>
              <a:ext uri="{FF2B5EF4-FFF2-40B4-BE49-F238E27FC236}">
                <a16:creationId xmlns:a16="http://schemas.microsoft.com/office/drawing/2014/main" id="{D983CB39-5B16-43F4-A7F5-0C1017736A8A}"/>
              </a:ext>
            </a:extLst>
          </p:cNvPr>
          <p:cNvSpPr txBox="1"/>
          <p:nvPr/>
        </p:nvSpPr>
        <p:spPr>
          <a:xfrm>
            <a:off x="1085249" y="3259723"/>
            <a:ext cx="886772" cy="400110"/>
          </a:xfrm>
          <a:prstGeom prst="rect">
            <a:avLst/>
          </a:prstGeom>
          <a:solidFill>
            <a:srgbClr val="E7E7E5"/>
          </a:solidFill>
          <a:ln>
            <a:noFill/>
          </a:ln>
        </p:spPr>
        <p:txBody>
          <a:bodyPr wrap="square">
            <a:spAutoFit/>
          </a:bodyPr>
          <a:lstStyle/>
          <a:p>
            <a:pPr algn="ct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پردازنده</a:t>
            </a:r>
            <a:endParaRPr lang="en-US" sz="2000" dirty="0"/>
          </a:p>
        </p:txBody>
      </p:sp>
      <p:sp>
        <p:nvSpPr>
          <p:cNvPr id="10" name="TextBox 9">
            <a:extLst>
              <a:ext uri="{FF2B5EF4-FFF2-40B4-BE49-F238E27FC236}">
                <a16:creationId xmlns:a16="http://schemas.microsoft.com/office/drawing/2014/main" id="{5E2BDDCE-855C-48DB-A981-8735DBB75A9B}"/>
              </a:ext>
            </a:extLst>
          </p:cNvPr>
          <p:cNvSpPr txBox="1"/>
          <p:nvPr/>
        </p:nvSpPr>
        <p:spPr>
          <a:xfrm>
            <a:off x="7040764" y="3021791"/>
            <a:ext cx="886772" cy="707886"/>
          </a:xfrm>
          <a:prstGeom prst="rect">
            <a:avLst/>
          </a:prstGeom>
          <a:solidFill>
            <a:srgbClr val="E7E7E5"/>
          </a:solidFill>
          <a:ln>
            <a:noFill/>
          </a:ln>
        </p:spPr>
        <p:txBody>
          <a:bodyPr wrap="square">
            <a:spAutoFit/>
          </a:bodyPr>
          <a:lstStyle/>
          <a:p>
            <a:pPr algn="ct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حافظه فیزیکی</a:t>
            </a:r>
            <a:endParaRPr lang="en-US" sz="2000" dirty="0"/>
          </a:p>
        </p:txBody>
      </p:sp>
      <p:sp>
        <p:nvSpPr>
          <p:cNvPr id="11" name="TextBox 10">
            <a:extLst>
              <a:ext uri="{FF2B5EF4-FFF2-40B4-BE49-F238E27FC236}">
                <a16:creationId xmlns:a16="http://schemas.microsoft.com/office/drawing/2014/main" id="{5310B739-576A-4774-BE37-EA00A1529A1A}"/>
              </a:ext>
            </a:extLst>
          </p:cNvPr>
          <p:cNvSpPr txBox="1"/>
          <p:nvPr/>
        </p:nvSpPr>
        <p:spPr>
          <a:xfrm>
            <a:off x="5502084" y="2428726"/>
            <a:ext cx="1145791" cy="830997"/>
          </a:xfrm>
          <a:prstGeom prst="rect">
            <a:avLst/>
          </a:prstGeom>
          <a:solidFill>
            <a:schemeClr val="bg1"/>
          </a:solidFill>
        </p:spPr>
        <p:txBody>
          <a:bodyPr wrap="square">
            <a:spAutoFit/>
          </a:bodyPr>
          <a:lstStyle/>
          <a:p>
            <a:pPr algn="ct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آدرس فیزیکی</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1853C0D-86FA-4ABD-BE59-06CB86C67253}"/>
              </a:ext>
            </a:extLst>
          </p:cNvPr>
          <p:cNvSpPr>
            <a:spLocks noGrp="1" noChangeArrowheads="1"/>
          </p:cNvSpPr>
          <p:nvPr>
            <p:ph type="title"/>
          </p:nvPr>
        </p:nvSpPr>
        <p:spPr>
          <a:xfrm>
            <a:off x="879475" y="225265"/>
            <a:ext cx="7839075" cy="576262"/>
          </a:xfrm>
        </p:spPr>
        <p:txBody>
          <a:bodyPr/>
          <a:lstStyle/>
          <a:p>
            <a:pPr eaLnBrk="1" hangingPunct="1"/>
            <a:r>
              <a:rPr lang="fa-IR" sz="3200" dirty="0">
                <a:effectLst/>
                <a:latin typeface="Calibri" panose="020F0502020204030204" pitchFamily="34" charset="0"/>
                <a:ea typeface="Calibri" panose="020F0502020204030204" pitchFamily="34" charset="0"/>
                <a:cs typeface="B Nazanin" panose="00000400000000000000" pitchFamily="2" charset="-78"/>
              </a:rPr>
              <a:t>واحد مدیریت حافظه (ادامه)</a:t>
            </a:r>
            <a:endParaRPr lang="en-US" altLang="en-US" dirty="0"/>
          </a:p>
        </p:txBody>
      </p:sp>
      <p:sp>
        <p:nvSpPr>
          <p:cNvPr id="13315" name="Rectangle 3">
            <a:extLst>
              <a:ext uri="{FF2B5EF4-FFF2-40B4-BE49-F238E27FC236}">
                <a16:creationId xmlns:a16="http://schemas.microsoft.com/office/drawing/2014/main" id="{CFED0DC6-3DA5-44F7-A884-CB2916BA4B49}"/>
              </a:ext>
            </a:extLst>
          </p:cNvPr>
          <p:cNvSpPr>
            <a:spLocks noGrp="1" noChangeArrowheads="1"/>
          </p:cNvSpPr>
          <p:nvPr>
            <p:ph idx="1"/>
          </p:nvPr>
        </p:nvSpPr>
        <p:spPr>
          <a:xfrm>
            <a:off x="339970" y="1025769"/>
            <a:ext cx="8636188" cy="5873262"/>
          </a:xfrm>
        </p:spPr>
        <p:txBody>
          <a:bodyPr/>
          <a:lstStyle/>
          <a:p>
            <a:pPr marL="342900" marR="0" lvl="0" indent="-342900" algn="r" rtl="1">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یک طرح ساده که تعمیمی از طرح رجیستر</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 پایه است را در نظر بگیرید</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این طرح، رجیستر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پایه</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اکنون رجیستر </a:t>
            </a:r>
            <a:r>
              <a:rPr lang="fa-IR" sz="2800" dirty="0">
                <a:latin typeface="Times New Roman" panose="02020603050405020304" pitchFamily="18" charset="0"/>
                <a:ea typeface="Times New Roman" panose="02020603050405020304" pitchFamily="18" charset="0"/>
                <a:cs typeface="B Nazanin" panose="00000400000000000000" pitchFamily="2" charset="-78"/>
              </a:rPr>
              <a:t>جابجایی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Relocation</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Register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نامیده می‌شود</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مقدار موجود در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رجیستر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جابجایی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به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هر آدرسی که توسط یک فرآیند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کاربر در زمان ارسال به حافظه تولید می‌شود،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اضافه می‌شود</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برنامه‌ی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کاربر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با آدرس‌های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منطقی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سروکار دارد و هرگز آدرس‌های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فیزیکی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واقعی را نمی‌بیند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lvl="2" indent="-342900" algn="r" rtl="1">
              <a:buFont typeface="Wingdings" panose="05000000000000000000" pitchFamily="2" charset="2"/>
              <a:buChar char=""/>
              <a:tabLst>
                <a:tab pos="457200" algn="l"/>
              </a:tabLst>
            </a:pP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اتصال</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آدرس در زمان اجرا زمانی اتفاق می‌افتد که به یک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موقعیت</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در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حافظه</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اشاره شود</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lvl="2"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این لحظه، آدرس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منطقی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به آدرس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فیزیکی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متصل می‌شود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70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03BE3E9-3276-40C6-9019-A680702CA624}"/>
              </a:ext>
            </a:extLst>
          </p:cNvPr>
          <p:cNvSpPr>
            <a:spLocks noGrp="1" noChangeArrowheads="1"/>
          </p:cNvSpPr>
          <p:nvPr>
            <p:ph type="title"/>
          </p:nvPr>
        </p:nvSpPr>
        <p:spPr>
          <a:xfrm>
            <a:off x="879475" y="225267"/>
            <a:ext cx="7839075" cy="576262"/>
          </a:xfrm>
        </p:spPr>
        <p:txBody>
          <a:bodyPr/>
          <a:lstStyle/>
          <a:p>
            <a:pPr eaLnBrk="1" hangingPunct="1"/>
            <a:r>
              <a:rPr lang="fa-IR" sz="3200" dirty="0">
                <a:effectLst/>
                <a:latin typeface="Calibri" panose="020F0502020204030204" pitchFamily="34" charset="0"/>
                <a:ea typeface="Calibri" panose="020F0502020204030204" pitchFamily="34" charset="0"/>
                <a:cs typeface="B Nazanin" panose="00000400000000000000" pitchFamily="2" charset="-78"/>
              </a:rPr>
              <a:t>واحد مدیریت حافظه (ادامه)</a:t>
            </a:r>
            <a:endParaRPr lang="en-US" altLang="en-US" dirty="0"/>
          </a:p>
        </p:txBody>
      </p:sp>
      <p:sp>
        <p:nvSpPr>
          <p:cNvPr id="15363" name="Rectangle 3">
            <a:extLst>
              <a:ext uri="{FF2B5EF4-FFF2-40B4-BE49-F238E27FC236}">
                <a16:creationId xmlns:a16="http://schemas.microsoft.com/office/drawing/2014/main" id="{3112FE82-FDC2-4B07-9892-9E8699A75913}"/>
              </a:ext>
            </a:extLst>
          </p:cNvPr>
          <p:cNvSpPr>
            <a:spLocks noGrp="1" noChangeArrowheads="1"/>
          </p:cNvSpPr>
          <p:nvPr>
            <p:ph idx="1"/>
          </p:nvPr>
        </p:nvSpPr>
        <p:spPr>
          <a:xfrm>
            <a:off x="528422" y="992516"/>
            <a:ext cx="8055743" cy="4678828"/>
          </a:xfrm>
        </p:spPr>
        <p:txBody>
          <a:bodyPr/>
          <a:lstStyle/>
          <a:p>
            <a:pPr marL="342900" marR="0" lvl="0" indent="-342900" algn="r" rtl="1">
              <a:buFont typeface="Wingdings" panose="05000000000000000000" pitchFamily="2" charset="2"/>
              <a:buChar char=""/>
              <a:tabLst>
                <a:tab pos="457200" algn="l"/>
              </a:tabLs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یک طرح ساده در نظر بگیرید که تعمیمی از طرح رجیستر پایه است</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 این طرح، رجیستر پایه اکنون «رجیستر </a:t>
            </a:r>
            <a:r>
              <a:rPr lang="fa-IR" sz="2000" dirty="0">
                <a:latin typeface="Times New Roman" panose="02020603050405020304" pitchFamily="18" charset="0"/>
                <a:ea typeface="Times New Roman" panose="02020603050405020304" pitchFamily="18" charset="0"/>
                <a:cs typeface="B Nazanin" panose="00000400000000000000" pitchFamily="2" charset="-78"/>
              </a:rPr>
              <a:t>جابجایی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(Relocation Register)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نامیده می‌شود</a:t>
            </a:r>
            <a:endParaRPr lang="fa-IR"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مقدار موجود در رجیستر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جابجایی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relocation register</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به هر آدرسی که توسط یک فرآیند کاربر در زمان ارسال به حافظه تولید می‌شود، اضافه می‌شود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145D26D2-36B2-4EAE-980C-E8F86F668D15}"/>
              </a:ext>
            </a:extLst>
          </p:cNvPr>
          <p:cNvGrpSpPr/>
          <p:nvPr/>
        </p:nvGrpSpPr>
        <p:grpSpPr>
          <a:xfrm>
            <a:off x="1187339" y="3147170"/>
            <a:ext cx="6573995" cy="3555631"/>
            <a:chOff x="1187339" y="3147170"/>
            <a:chExt cx="6573995" cy="3555631"/>
          </a:xfrm>
        </p:grpSpPr>
        <p:pic>
          <p:nvPicPr>
            <p:cNvPr id="15364" name="Picture 2" descr="W:\os-book\OS10\slide-dir\os-figures\9_05.jpg">
              <a:extLst>
                <a:ext uri="{FF2B5EF4-FFF2-40B4-BE49-F238E27FC236}">
                  <a16:creationId xmlns:a16="http://schemas.microsoft.com/office/drawing/2014/main" id="{CBF084AF-4DAB-4818-B64F-34A63D306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339" y="3147170"/>
              <a:ext cx="6573995" cy="35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76C2094-DB77-4A43-A890-5D3637DA8297}"/>
                </a:ext>
              </a:extLst>
            </p:cNvPr>
            <p:cNvSpPr txBox="1"/>
            <p:nvPr/>
          </p:nvSpPr>
          <p:spPr>
            <a:xfrm>
              <a:off x="2062973" y="4676806"/>
              <a:ext cx="1360283" cy="400110"/>
            </a:xfrm>
            <a:prstGeom prst="rect">
              <a:avLst/>
            </a:prstGeom>
            <a:solidFill>
              <a:schemeClr val="bg1"/>
            </a:solidFill>
          </p:spPr>
          <p:txBody>
            <a:bodyPr wrap="square">
              <a:spAutoFit/>
            </a:bodyPr>
            <a:lstStyle/>
            <a:p>
              <a:pPr algn="ct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آدرس منطقی</a:t>
              </a:r>
              <a:endParaRPr lang="en-US" sz="2000" dirty="0"/>
            </a:p>
          </p:txBody>
        </p:sp>
        <p:sp>
          <p:nvSpPr>
            <p:cNvPr id="8" name="TextBox 7">
              <a:extLst>
                <a:ext uri="{FF2B5EF4-FFF2-40B4-BE49-F238E27FC236}">
                  <a16:creationId xmlns:a16="http://schemas.microsoft.com/office/drawing/2014/main" id="{291CD63E-E59D-4D78-9B9E-38CC900BAD29}"/>
                </a:ext>
              </a:extLst>
            </p:cNvPr>
            <p:cNvSpPr txBox="1"/>
            <p:nvPr/>
          </p:nvSpPr>
          <p:spPr>
            <a:xfrm>
              <a:off x="4912153" y="4660539"/>
              <a:ext cx="1360283" cy="400110"/>
            </a:xfrm>
            <a:prstGeom prst="rect">
              <a:avLst/>
            </a:prstGeom>
            <a:solidFill>
              <a:schemeClr val="bg1"/>
            </a:solidFill>
          </p:spPr>
          <p:txBody>
            <a:bodyPr wrap="square">
              <a:spAutoFit/>
            </a:bodyPr>
            <a:lstStyle/>
            <a:p>
              <a:pPr algn="ct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آدرس فیزیکی</a:t>
              </a:r>
              <a:endParaRPr lang="en-US" sz="2000" dirty="0"/>
            </a:p>
          </p:txBody>
        </p:sp>
        <p:sp>
          <p:nvSpPr>
            <p:cNvPr id="10" name="TextBox 9">
              <a:extLst>
                <a:ext uri="{FF2B5EF4-FFF2-40B4-BE49-F238E27FC236}">
                  <a16:creationId xmlns:a16="http://schemas.microsoft.com/office/drawing/2014/main" id="{E2F193B5-3E45-45A5-B937-F7668374E5E3}"/>
                </a:ext>
              </a:extLst>
            </p:cNvPr>
            <p:cNvSpPr txBox="1"/>
            <p:nvPr/>
          </p:nvSpPr>
          <p:spPr>
            <a:xfrm>
              <a:off x="3423256" y="6056470"/>
              <a:ext cx="1596754" cy="646331"/>
            </a:xfrm>
            <a:prstGeom prst="rect">
              <a:avLst/>
            </a:prstGeom>
            <a:solidFill>
              <a:schemeClr val="bg1"/>
            </a:solidFill>
          </p:spPr>
          <p:txBody>
            <a:bodyPr wrap="square">
              <a:spAutoFit/>
            </a:bodyPr>
            <a:lstStyle/>
            <a:p>
              <a:pPr algn="ctr"/>
              <a:r>
                <a:rPr lang="fa-IR" dirty="0">
                  <a:latin typeface="Times New Roman" panose="02020603050405020304" pitchFamily="18" charset="0"/>
                  <a:ea typeface="Times New Roman" panose="02020603050405020304" pitchFamily="18" charset="0"/>
                  <a:cs typeface="B Nazanin" panose="00000400000000000000" pitchFamily="2" charset="-78"/>
                </a:rPr>
                <a:t>واحد مدیریت‌حافظه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MMU</a:t>
              </a:r>
              <a:endParaRPr lang="en-US" dirty="0"/>
            </a:p>
          </p:txBody>
        </p:sp>
        <p:sp>
          <p:nvSpPr>
            <p:cNvPr id="11" name="TextBox 10">
              <a:extLst>
                <a:ext uri="{FF2B5EF4-FFF2-40B4-BE49-F238E27FC236}">
                  <a16:creationId xmlns:a16="http://schemas.microsoft.com/office/drawing/2014/main" id="{ECDFC63A-D9A5-4573-ACCD-CB90DCD8D449}"/>
                </a:ext>
              </a:extLst>
            </p:cNvPr>
            <p:cNvSpPr txBox="1"/>
            <p:nvPr/>
          </p:nvSpPr>
          <p:spPr>
            <a:xfrm>
              <a:off x="6485767" y="4895241"/>
              <a:ext cx="1190520" cy="369332"/>
            </a:xfrm>
            <a:prstGeom prst="rect">
              <a:avLst/>
            </a:prstGeom>
            <a:solidFill>
              <a:srgbClr val="C9EAFB"/>
            </a:solidFill>
          </p:spPr>
          <p:txBody>
            <a:bodyPr wrap="square">
              <a:spAutoFit/>
            </a:bodyPr>
            <a:lstStyle/>
            <a:p>
              <a:pPr algn="ctr"/>
              <a:r>
                <a:rPr lang="fa-IR" dirty="0">
                  <a:latin typeface="Times New Roman" panose="02020603050405020304" pitchFamily="18" charset="0"/>
                  <a:ea typeface="Times New Roman" panose="02020603050405020304" pitchFamily="18" charset="0"/>
                  <a:cs typeface="B Nazanin" panose="00000400000000000000" pitchFamily="2" charset="-78"/>
                </a:rPr>
                <a:t>حافظه</a:t>
              </a:r>
              <a:endParaRPr lang="en-US" dirty="0"/>
            </a:p>
          </p:txBody>
        </p:sp>
      </p:grpSp>
      <p:sp>
        <p:nvSpPr>
          <p:cNvPr id="13" name="TextBox 12">
            <a:extLst>
              <a:ext uri="{FF2B5EF4-FFF2-40B4-BE49-F238E27FC236}">
                <a16:creationId xmlns:a16="http://schemas.microsoft.com/office/drawing/2014/main" id="{DB506D26-FA90-4AA2-9851-C35C55B801F8}"/>
              </a:ext>
            </a:extLst>
          </p:cNvPr>
          <p:cNvSpPr txBox="1"/>
          <p:nvPr/>
        </p:nvSpPr>
        <p:spPr>
          <a:xfrm>
            <a:off x="1182743" y="4918726"/>
            <a:ext cx="768969" cy="369332"/>
          </a:xfrm>
          <a:prstGeom prst="rect">
            <a:avLst/>
          </a:prstGeom>
          <a:solidFill>
            <a:srgbClr val="D0D4D7"/>
          </a:solidFill>
          <a:ln>
            <a:noFill/>
          </a:ln>
        </p:spPr>
        <p:txBody>
          <a:bodyPr wrap="square">
            <a:spAutoFit/>
          </a:bodyPr>
          <a:lstStyle/>
          <a:p>
            <a:pPr algn="ctr"/>
            <a:r>
              <a:rPr lang="fa-IR" dirty="0">
                <a:effectLst/>
                <a:latin typeface="Times New Roman" panose="02020603050405020304" pitchFamily="18" charset="0"/>
                <a:ea typeface="Times New Roman" panose="02020603050405020304" pitchFamily="18" charset="0"/>
                <a:cs typeface="B Nazanin" panose="00000400000000000000" pitchFamily="2" charset="-78"/>
              </a:rPr>
              <a:t>پردازنده</a:t>
            </a:r>
            <a:endParaRPr lang="en-US" dirty="0"/>
          </a:p>
        </p:txBody>
      </p:sp>
    </p:spTree>
    <p:extLst>
      <p:ext uri="{BB962C8B-B14F-4D97-AF65-F5344CB8AC3E}">
        <p14:creationId xmlns:p14="http://schemas.microsoft.com/office/powerpoint/2010/main" val="141871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7DA286-2F3A-47A5-A909-FB6B92D7C79F}"/>
              </a:ext>
            </a:extLst>
          </p:cNvPr>
          <p:cNvSpPr>
            <a:spLocks noGrp="1" noChangeArrowheads="1"/>
          </p:cNvSpPr>
          <p:nvPr>
            <p:ph type="title"/>
          </p:nvPr>
        </p:nvSpPr>
        <p:spPr>
          <a:xfrm>
            <a:off x="452631" y="237998"/>
            <a:ext cx="8224837" cy="571500"/>
          </a:xfrm>
        </p:spPr>
        <p:txBody>
          <a:bodyPr/>
          <a:lstStyle/>
          <a:p>
            <a:pPr eaLnBrk="1" hangingPunct="1"/>
            <a:r>
              <a:rPr lang="fa-IR" altLang="en-US" dirty="0"/>
              <a:t> </a:t>
            </a:r>
            <a:r>
              <a:rPr lang="fa-IR" sz="3200" dirty="0">
                <a:effectLst/>
                <a:latin typeface="Calibri" panose="020F0502020204030204" pitchFamily="34" charset="0"/>
                <a:ea typeface="Calibri" panose="020F0502020204030204" pitchFamily="34" charset="0"/>
                <a:cs typeface="B Nazanin" panose="00000400000000000000" pitchFamily="2" charset="-78"/>
              </a:rPr>
              <a:t>بارگزاری پویا </a:t>
            </a:r>
            <a:r>
              <a:rPr lang="en-US" altLang="en-US" dirty="0"/>
              <a:t>Dynamic Loading</a:t>
            </a:r>
          </a:p>
        </p:txBody>
      </p:sp>
      <p:sp>
        <p:nvSpPr>
          <p:cNvPr id="16387" name="Rectangle 3">
            <a:extLst>
              <a:ext uri="{FF2B5EF4-FFF2-40B4-BE49-F238E27FC236}">
                <a16:creationId xmlns:a16="http://schemas.microsoft.com/office/drawing/2014/main" id="{ADD2F991-6EF7-4E08-A73D-5D29F76031BC}"/>
              </a:ext>
            </a:extLst>
          </p:cNvPr>
          <p:cNvSpPr txBox="1">
            <a:spLocks noChangeArrowheads="1"/>
          </p:cNvSpPr>
          <p:nvPr/>
        </p:nvSpPr>
        <p:spPr bwMode="auto">
          <a:xfrm>
            <a:off x="381383" y="935558"/>
            <a:ext cx="8863706"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defRPr>
                <a:solidFill>
                  <a:schemeClr val="tx1"/>
                </a:solidFill>
                <a:latin typeface="Verdana" panose="020B0604030504040204" pitchFamily="34" charset="0"/>
                <a:ea typeface="MS PGothic" panose="020B0600070205080204" pitchFamily="34" charset="-128"/>
              </a:defRPr>
            </a:lvl1pPr>
            <a:lvl2pPr marL="1060450" indent="-407988">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kumimoji="1" lang="fa-IR" sz="2800" dirty="0">
                <a:latin typeface="Times New Roman" panose="02020603050405020304" pitchFamily="18" charset="0"/>
                <a:cs typeface="B Nazanin" panose="00000400000000000000" pitchFamily="2" charset="-78"/>
              </a:rPr>
              <a:t>در بحث ما تا کنون، لازم بوده است که کل برنامه و تمام داده های یک فرآیند در حافظه فیزیکی باشد تا فرآیند اجرا شود. بنابراین اندازه یک فرآیند به اندازه حافظه فیزیکی محدود شده است که بارگزاری ایستا است</a:t>
            </a:r>
            <a:r>
              <a:rPr kumimoji="1" lang="en-US" sz="2800" dirty="0">
                <a:latin typeface="Times New Roman" panose="02020603050405020304" pitchFamily="18" charset="0"/>
                <a:cs typeface="B Nazanin" panose="00000400000000000000" pitchFamily="2" charset="-78"/>
              </a:rPr>
              <a:t>.</a:t>
            </a: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fa-IR" sz="2800" dirty="0">
                <a:effectLst/>
                <a:latin typeface="Calibri" panose="020F0502020204030204" pitchFamily="34" charset="0"/>
                <a:ea typeface="Calibri" panose="020F0502020204030204" pitchFamily="34" charset="0"/>
                <a:cs typeface="B Nazanin" panose="00000400000000000000" pitchFamily="2" charset="-78"/>
              </a:rPr>
              <a:t>بارگزاری پویا </a:t>
            </a:r>
            <a:r>
              <a:rPr lang="en-US" sz="2800" dirty="0">
                <a:effectLst/>
                <a:latin typeface="Calibri" panose="020F0502020204030204" pitchFamily="34" charset="0"/>
                <a:ea typeface="Calibri" panose="020F0502020204030204" pitchFamily="34" charset="0"/>
                <a:cs typeface="B Nazanin" panose="00000400000000000000" pitchFamily="2" charset="-78"/>
              </a:rPr>
              <a:t>: </a:t>
            </a:r>
            <a:r>
              <a:rPr kumimoji="1" lang="fa-IR" sz="2800" dirty="0">
                <a:latin typeface="Times New Roman" panose="02020603050405020304" pitchFamily="18" charset="0"/>
                <a:cs typeface="B Nazanin" panose="00000400000000000000" pitchFamily="2" charset="-78"/>
              </a:rPr>
              <a:t>همه روال ها در قالب بار قابل جابجایی روی دیسک نگهداری می شوند.</a:t>
            </a:r>
            <a:endParaRPr kumimoji="1" lang="en-US" sz="2800" dirty="0">
              <a:latin typeface="Times New Roman" panose="02020603050405020304" pitchFamily="18" charset="0"/>
              <a:cs typeface="B Nazanin" panose="00000400000000000000" pitchFamily="2" charset="-78"/>
            </a:endParaRP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kumimoji="1" lang="fa-IR" sz="2800" dirty="0">
                <a:latin typeface="Times New Roman" panose="02020603050405020304" pitchFamily="18" charset="0"/>
                <a:cs typeface="B Nazanin" panose="00000400000000000000" pitchFamily="2" charset="-78"/>
              </a:rPr>
              <a:t> برنامه اصلی در حافظه بارگذاری شده و اجرا می شود. هنگامی که یک روال نیاز به فراخوانی روال دیگری دارد، روال فراخوانی‌کننده ابتدا بررسی می کند که آیا روال دیگر لود شده است یا خیر. </a:t>
            </a: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kumimoji="1" lang="fa-IR" sz="2800" dirty="0">
                <a:latin typeface="Times New Roman" panose="02020603050405020304" pitchFamily="18" charset="0"/>
                <a:cs typeface="B Nazanin" panose="00000400000000000000" pitchFamily="2" charset="-78"/>
              </a:rPr>
              <a:t>در غیر این صورت، لودر پیوندی قابل جابجایی فراخوانی می شود تا روال مورد نظر را در حافظه لود کند و جداول آدرس برنامه را به روز کند تا این تغییر را منعکس کند. سپس کنترل به روال تازه بارگذاری شده منتقل می شود.</a:t>
            </a:r>
            <a:endParaRPr kumimoji="1" lang="en-US" sz="28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04191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7DA286-2F3A-47A5-A909-FB6B92D7C79F}"/>
              </a:ext>
            </a:extLst>
          </p:cNvPr>
          <p:cNvSpPr>
            <a:spLocks noGrp="1" noChangeArrowheads="1"/>
          </p:cNvSpPr>
          <p:nvPr>
            <p:ph type="title"/>
          </p:nvPr>
        </p:nvSpPr>
        <p:spPr>
          <a:xfrm>
            <a:off x="452631" y="237998"/>
            <a:ext cx="8224837" cy="571500"/>
          </a:xfrm>
        </p:spPr>
        <p:txBody>
          <a:bodyPr/>
          <a:lstStyle/>
          <a:p>
            <a:pPr eaLnBrk="1" hangingPunct="1"/>
            <a:r>
              <a:rPr lang="fa-IR" altLang="en-US" dirty="0"/>
              <a:t> </a:t>
            </a:r>
            <a:r>
              <a:rPr lang="fa-IR" sz="3200" dirty="0">
                <a:effectLst/>
                <a:latin typeface="Calibri" panose="020F0502020204030204" pitchFamily="34" charset="0"/>
                <a:ea typeface="Calibri" panose="020F0502020204030204" pitchFamily="34" charset="0"/>
                <a:cs typeface="B Nazanin" panose="00000400000000000000" pitchFamily="2" charset="-78"/>
              </a:rPr>
              <a:t>بارگزاری پویا </a:t>
            </a:r>
            <a:r>
              <a:rPr lang="en-US" altLang="en-US" dirty="0"/>
              <a:t>Dynamic Loading</a:t>
            </a:r>
          </a:p>
        </p:txBody>
      </p:sp>
      <p:sp>
        <p:nvSpPr>
          <p:cNvPr id="16387" name="Rectangle 3">
            <a:extLst>
              <a:ext uri="{FF2B5EF4-FFF2-40B4-BE49-F238E27FC236}">
                <a16:creationId xmlns:a16="http://schemas.microsoft.com/office/drawing/2014/main" id="{ADD2F991-6EF7-4E08-A73D-5D29F76031BC}"/>
              </a:ext>
            </a:extLst>
          </p:cNvPr>
          <p:cNvSpPr txBox="1">
            <a:spLocks noChangeArrowheads="1"/>
          </p:cNvSpPr>
          <p:nvPr/>
        </p:nvSpPr>
        <p:spPr bwMode="auto">
          <a:xfrm>
            <a:off x="111095" y="935558"/>
            <a:ext cx="8973170" cy="568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defRPr>
                <a:solidFill>
                  <a:schemeClr val="tx1"/>
                </a:solidFill>
                <a:latin typeface="Verdana" panose="020B0604030504040204" pitchFamily="34" charset="0"/>
                <a:ea typeface="MS PGothic" panose="020B0600070205080204" pitchFamily="34" charset="-128"/>
              </a:defRPr>
            </a:lvl1pPr>
            <a:lvl2pPr marL="1060450" indent="-407988">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fa-IR" sz="2500" dirty="0">
                <a:effectLst/>
                <a:latin typeface="Calibri" panose="020F0502020204030204" pitchFamily="34" charset="0"/>
                <a:ea typeface="Calibri" panose="020F0502020204030204" pitchFamily="34" charset="0"/>
                <a:cs typeface="B Nazanin" panose="00000400000000000000" pitchFamily="2" charset="-78"/>
              </a:rPr>
              <a:t>مزایا: </a:t>
            </a: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ar-SA" sz="2500" dirty="0">
                <a:effectLst/>
                <a:latin typeface="Calibri" panose="020F0502020204030204" pitchFamily="34" charset="0"/>
                <a:ea typeface="Calibri" panose="020F0502020204030204" pitchFamily="34" charset="0"/>
                <a:cs typeface="B Nazanin" panose="00000400000000000000" pitchFamily="2" charset="-78"/>
              </a:rPr>
              <a:t>کل </a:t>
            </a:r>
            <a:r>
              <a:rPr lang="ar-SA" sz="2500" b="1" dirty="0">
                <a:effectLst/>
                <a:latin typeface="Calibri" panose="020F0502020204030204" pitchFamily="34" charset="0"/>
                <a:ea typeface="Calibri" panose="020F0502020204030204" pitchFamily="34" charset="0"/>
                <a:cs typeface="B Nazanin" panose="00000400000000000000" pitchFamily="2" charset="-78"/>
              </a:rPr>
              <a:t>برنامه</a:t>
            </a:r>
            <a:r>
              <a:rPr lang="ar-SA" sz="2500" dirty="0">
                <a:effectLst/>
                <a:latin typeface="Calibri" panose="020F0502020204030204" pitchFamily="34" charset="0"/>
                <a:ea typeface="Calibri" panose="020F0502020204030204" pitchFamily="34" charset="0"/>
                <a:cs typeface="B Nazanin" panose="00000400000000000000" pitchFamily="2" charset="-78"/>
              </a:rPr>
              <a:t> برای اجرا </a:t>
            </a:r>
            <a:r>
              <a:rPr lang="ar-SA" sz="2500" b="1" dirty="0">
                <a:effectLst/>
                <a:latin typeface="Calibri" panose="020F0502020204030204" pitchFamily="34" charset="0"/>
                <a:ea typeface="Calibri" panose="020F0502020204030204" pitchFamily="34" charset="0"/>
                <a:cs typeface="B Nazanin" panose="00000400000000000000" pitchFamily="2" charset="-78"/>
              </a:rPr>
              <a:t>نیاز نیست که در حافظه باشد</a:t>
            </a:r>
            <a:endParaRPr lang="fa-IR" sz="2500" b="1" dirty="0">
              <a:effectLst/>
              <a:latin typeface="Calibri" panose="020F0502020204030204" pitchFamily="34" charset="0"/>
              <a:ea typeface="Calibri" panose="020F0502020204030204" pitchFamily="34" charset="0"/>
              <a:cs typeface="B Nazanin" panose="00000400000000000000" pitchFamily="2" charset="-78"/>
            </a:endParaRP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en-US" sz="2500" dirty="0">
                <a:effectLst/>
                <a:latin typeface="Calibri" panose="020F0502020204030204" pitchFamily="34" charset="0"/>
                <a:ea typeface="Calibri" panose="020F0502020204030204" pitchFamily="34" charset="0"/>
                <a:cs typeface="B Nazanin" panose="00000400000000000000" pitchFamily="2" charset="-78"/>
              </a:rPr>
              <a:t> </a:t>
            </a:r>
            <a:r>
              <a:rPr lang="ar-SA" sz="2500" dirty="0">
                <a:effectLst/>
                <a:latin typeface="Calibri" panose="020F0502020204030204" pitchFamily="34" charset="0"/>
                <a:ea typeface="Calibri" panose="020F0502020204030204" pitchFamily="34" charset="0"/>
                <a:cs typeface="B Nazanin" panose="00000400000000000000" pitchFamily="2" charset="-78"/>
              </a:rPr>
              <a:t>روال</a:t>
            </a:r>
            <a:r>
              <a:rPr lang="en-US" sz="2500" dirty="0">
                <a:effectLst/>
                <a:latin typeface="Calibri" panose="020F0502020204030204" pitchFamily="34" charset="0"/>
                <a:ea typeface="Calibri" panose="020F0502020204030204" pitchFamily="34" charset="0"/>
                <a:cs typeface="B Nazanin" panose="00000400000000000000" pitchFamily="2" charset="-78"/>
              </a:rPr>
              <a:t> (Routine) </a:t>
            </a:r>
            <a:r>
              <a:rPr lang="ar-SA" sz="2500" dirty="0">
                <a:effectLst/>
                <a:latin typeface="Calibri" panose="020F0502020204030204" pitchFamily="34" charset="0"/>
                <a:ea typeface="Calibri" panose="020F0502020204030204" pitchFamily="34" charset="0"/>
                <a:cs typeface="B Nazanin" panose="00000400000000000000" pitchFamily="2" charset="-78"/>
              </a:rPr>
              <a:t>تا زمانی که </a:t>
            </a:r>
            <a:r>
              <a:rPr lang="ar-SA" sz="2500" b="1" dirty="0">
                <a:effectLst/>
                <a:latin typeface="Calibri" panose="020F0502020204030204" pitchFamily="34" charset="0"/>
                <a:ea typeface="Calibri" panose="020F0502020204030204" pitchFamily="34" charset="0"/>
                <a:cs typeface="B Nazanin" panose="00000400000000000000" pitchFamily="2" charset="-78"/>
              </a:rPr>
              <a:t>فراخوانی نشود، بارگذاری نمی‌شود</a:t>
            </a:r>
            <a:endParaRPr lang="fa-IR" sz="2500" b="1" dirty="0">
              <a:effectLst/>
              <a:latin typeface="Calibri" panose="020F0502020204030204" pitchFamily="34" charset="0"/>
              <a:ea typeface="Calibri" panose="020F0502020204030204" pitchFamily="34" charset="0"/>
              <a:cs typeface="B Nazanin" panose="00000400000000000000" pitchFamily="2" charset="-78"/>
            </a:endParaRP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ar-SA" sz="2500" dirty="0">
                <a:effectLst/>
                <a:latin typeface="Calibri" panose="020F0502020204030204" pitchFamily="34" charset="0"/>
                <a:ea typeface="Calibri" panose="020F0502020204030204" pitchFamily="34" charset="0"/>
                <a:cs typeface="B Nazanin" panose="00000400000000000000" pitchFamily="2" charset="-78"/>
              </a:rPr>
              <a:t>این روش باعث </a:t>
            </a:r>
            <a:r>
              <a:rPr lang="ar-SA" sz="2500" b="1" dirty="0">
                <a:effectLst/>
                <a:latin typeface="Calibri" panose="020F0502020204030204" pitchFamily="34" charset="0"/>
                <a:ea typeface="Calibri" panose="020F0502020204030204" pitchFamily="34" charset="0"/>
                <a:cs typeface="B Nazanin" panose="00000400000000000000" pitchFamily="2" charset="-78"/>
              </a:rPr>
              <a:t>استفاده بهینه‌تر از فضای حافظه </a:t>
            </a:r>
            <a:r>
              <a:rPr lang="ar-SA" sz="2500" dirty="0">
                <a:effectLst/>
                <a:latin typeface="Calibri" panose="020F0502020204030204" pitchFamily="34" charset="0"/>
                <a:ea typeface="Calibri" panose="020F0502020204030204" pitchFamily="34" charset="0"/>
                <a:cs typeface="B Nazanin" panose="00000400000000000000" pitchFamily="2" charset="-78"/>
              </a:rPr>
              <a:t>می‌شود، زیرا روال‌های بلااستفاده هرگز بارگذاری نمی‌شوند</a:t>
            </a:r>
            <a:endParaRPr lang="fa-IR" sz="2500" dirty="0">
              <a:effectLst/>
              <a:latin typeface="Calibri" panose="020F0502020204030204" pitchFamily="34" charset="0"/>
              <a:ea typeface="Calibri" panose="020F0502020204030204" pitchFamily="34" charset="0"/>
              <a:cs typeface="B Nazanin" panose="00000400000000000000" pitchFamily="2" charset="-78"/>
            </a:endParaRP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en-US" sz="2500" dirty="0">
                <a:effectLst/>
                <a:latin typeface="Calibri" panose="020F0502020204030204" pitchFamily="34" charset="0"/>
                <a:ea typeface="Calibri" panose="020F0502020204030204" pitchFamily="34" charset="0"/>
                <a:cs typeface="B Nazanin" panose="00000400000000000000" pitchFamily="2" charset="-78"/>
              </a:rPr>
              <a:t> </a:t>
            </a:r>
            <a:r>
              <a:rPr lang="ar-SA" sz="2500" dirty="0">
                <a:effectLst/>
                <a:latin typeface="Calibri" panose="020F0502020204030204" pitchFamily="34" charset="0"/>
                <a:ea typeface="Calibri" panose="020F0502020204030204" pitchFamily="34" charset="0"/>
                <a:cs typeface="B Nazanin" panose="00000400000000000000" pitchFamily="2" charset="-78"/>
              </a:rPr>
              <a:t>تمام روال‌ها در قالب بارگذاری قابل جابه‌جایی روی دیسک نگه داشته می‌شوند</a:t>
            </a:r>
            <a:endParaRPr lang="fa-IR" sz="2500" dirty="0">
              <a:effectLst/>
              <a:latin typeface="Calibri" panose="020F0502020204030204" pitchFamily="34" charset="0"/>
              <a:ea typeface="Calibri" panose="020F0502020204030204" pitchFamily="34" charset="0"/>
              <a:cs typeface="B Nazanin" panose="00000400000000000000" pitchFamily="2" charset="-78"/>
            </a:endParaRP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en-US" sz="2500" dirty="0">
                <a:effectLst/>
                <a:latin typeface="Calibri" panose="020F0502020204030204" pitchFamily="34" charset="0"/>
                <a:ea typeface="Calibri" panose="020F0502020204030204" pitchFamily="34" charset="0"/>
                <a:cs typeface="B Nazanin" panose="00000400000000000000" pitchFamily="2" charset="-78"/>
              </a:rPr>
              <a:t> </a:t>
            </a:r>
            <a:r>
              <a:rPr lang="ar-SA" sz="2500" dirty="0">
                <a:effectLst/>
                <a:latin typeface="Calibri" panose="020F0502020204030204" pitchFamily="34" charset="0"/>
                <a:ea typeface="Calibri" panose="020F0502020204030204" pitchFamily="34" charset="0"/>
                <a:cs typeface="B Nazanin" panose="00000400000000000000" pitchFamily="2" charset="-78"/>
              </a:rPr>
              <a:t>این روش زمانی مفید است که به حجم زیادی از کد برای مدیریت موارد کم‌اتفاق نیاز باشد</a:t>
            </a:r>
            <a:endParaRPr lang="fa-IR" sz="2500" dirty="0">
              <a:effectLst/>
              <a:latin typeface="Calibri" panose="020F0502020204030204" pitchFamily="34" charset="0"/>
              <a:ea typeface="Calibri" panose="020F0502020204030204" pitchFamily="34" charset="0"/>
              <a:cs typeface="B Nazanin" panose="00000400000000000000" pitchFamily="2" charset="-78"/>
            </a:endParaRPr>
          </a:p>
          <a:p>
            <a:pPr marL="800100" marR="0" lvl="1"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en-US" sz="2500" dirty="0">
                <a:effectLst/>
                <a:latin typeface="Calibri" panose="020F0502020204030204" pitchFamily="34" charset="0"/>
                <a:ea typeface="Calibri" panose="020F0502020204030204" pitchFamily="34" charset="0"/>
                <a:cs typeface="B Nazanin" panose="00000400000000000000" pitchFamily="2" charset="-78"/>
              </a:rPr>
              <a:t> </a:t>
            </a:r>
            <a:r>
              <a:rPr lang="ar-SA" sz="2500" dirty="0">
                <a:effectLst/>
                <a:latin typeface="Calibri" panose="020F0502020204030204" pitchFamily="34" charset="0"/>
                <a:ea typeface="Calibri" panose="020F0502020204030204" pitchFamily="34" charset="0"/>
                <a:cs typeface="B Nazanin" panose="00000400000000000000" pitchFamily="2" charset="-78"/>
              </a:rPr>
              <a:t>این روش به پشتیبانی </a:t>
            </a:r>
            <a:r>
              <a:rPr lang="ar-SA" sz="2500" b="1" dirty="0">
                <a:effectLst/>
                <a:latin typeface="Calibri" panose="020F0502020204030204" pitchFamily="34" charset="0"/>
                <a:ea typeface="Calibri" panose="020F0502020204030204" pitchFamily="34" charset="0"/>
                <a:cs typeface="B Nazanin" panose="00000400000000000000" pitchFamily="2" charset="-78"/>
              </a:rPr>
              <a:t>ویژه‌ای از سیستم‌عامل نیاز ندارد</a:t>
            </a:r>
            <a:endParaRPr lang="fa-IR" sz="2500" b="1" dirty="0">
              <a:effectLst/>
              <a:latin typeface="Calibri" panose="020F0502020204030204" pitchFamily="34" charset="0"/>
              <a:ea typeface="Calibri" panose="020F0502020204030204" pitchFamily="34" charset="0"/>
              <a:cs typeface="B Nazanin" panose="00000400000000000000" pitchFamily="2" charset="-78"/>
            </a:endParaRPr>
          </a:p>
          <a:p>
            <a:pPr marL="1339850" lvl="3"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en-US" sz="2500" dirty="0">
                <a:effectLst/>
                <a:latin typeface="Calibri" panose="020F0502020204030204" pitchFamily="34" charset="0"/>
                <a:ea typeface="Calibri" panose="020F0502020204030204" pitchFamily="34" charset="0"/>
                <a:cs typeface="B Nazanin" panose="00000400000000000000" pitchFamily="2" charset="-78"/>
              </a:rPr>
              <a:t> </a:t>
            </a:r>
            <a:r>
              <a:rPr lang="fa-IR" sz="2500" dirty="0">
                <a:effectLst/>
                <a:latin typeface="Calibri" panose="020F0502020204030204" pitchFamily="34" charset="0"/>
                <a:ea typeface="Calibri" panose="020F0502020204030204" pitchFamily="34" charset="0"/>
                <a:cs typeface="B Nazanin" panose="00000400000000000000" pitchFamily="2" charset="-78"/>
              </a:rPr>
              <a:t>الف) </a:t>
            </a:r>
            <a:r>
              <a:rPr lang="fa-IR" sz="2500" b="1" dirty="0">
                <a:effectLst/>
                <a:latin typeface="Calibri" panose="020F0502020204030204" pitchFamily="34" charset="0"/>
                <a:ea typeface="Calibri" panose="020F0502020204030204" pitchFamily="34" charset="0"/>
                <a:cs typeface="B Nazanin" panose="00000400000000000000" pitchFamily="2" charset="-78"/>
              </a:rPr>
              <a:t>لودر</a:t>
            </a:r>
            <a:r>
              <a:rPr lang="ar-SA" sz="2500" b="1" dirty="0">
                <a:effectLst/>
                <a:latin typeface="Calibri" panose="020F0502020204030204" pitchFamily="34" charset="0"/>
                <a:ea typeface="Calibri" panose="020F0502020204030204" pitchFamily="34" charset="0"/>
                <a:cs typeface="B Nazanin" panose="00000400000000000000" pitchFamily="2" charset="-78"/>
              </a:rPr>
              <a:t> دینامیکی </a:t>
            </a:r>
            <a:r>
              <a:rPr lang="ar-SA" sz="2500" dirty="0">
                <a:effectLst/>
                <a:latin typeface="Calibri" panose="020F0502020204030204" pitchFamily="34" charset="0"/>
                <a:ea typeface="Calibri" panose="020F0502020204030204" pitchFamily="34" charset="0"/>
                <a:cs typeface="B Nazanin" panose="00000400000000000000" pitchFamily="2" charset="-78"/>
              </a:rPr>
              <a:t>از طریق </a:t>
            </a:r>
            <a:r>
              <a:rPr lang="ar-SA" sz="2500" b="1" dirty="0">
                <a:effectLst/>
                <a:latin typeface="Calibri" panose="020F0502020204030204" pitchFamily="34" charset="0"/>
                <a:ea typeface="Calibri" panose="020F0502020204030204" pitchFamily="34" charset="0"/>
                <a:cs typeface="B Nazanin" panose="00000400000000000000" pitchFamily="2" charset="-78"/>
              </a:rPr>
              <a:t>طراحی برنامه</a:t>
            </a:r>
            <a:r>
              <a:rPr lang="ar-SA" sz="2500" dirty="0">
                <a:effectLst/>
                <a:latin typeface="Calibri" panose="020F0502020204030204" pitchFamily="34" charset="0"/>
                <a:ea typeface="Calibri" panose="020F0502020204030204" pitchFamily="34" charset="0"/>
                <a:cs typeface="B Nazanin" panose="00000400000000000000" pitchFamily="2" charset="-78"/>
              </a:rPr>
              <a:t> پیاده‌سازی می‌شود</a:t>
            </a:r>
            <a:endParaRPr lang="fa-IR" sz="2500" dirty="0">
              <a:effectLst/>
              <a:latin typeface="Calibri" panose="020F0502020204030204" pitchFamily="34" charset="0"/>
              <a:ea typeface="Calibri" panose="020F0502020204030204" pitchFamily="34" charset="0"/>
              <a:cs typeface="B Nazanin" panose="00000400000000000000" pitchFamily="2" charset="-78"/>
            </a:endParaRPr>
          </a:p>
          <a:p>
            <a:pPr marL="1339850" lvl="3" indent="-342900" algn="r" rtl="1">
              <a:lnSpc>
                <a:spcPct val="107000"/>
              </a:lnSpc>
              <a:spcBef>
                <a:spcPts val="0"/>
              </a:spcBef>
              <a:spcAft>
                <a:spcPts val="800"/>
              </a:spcAft>
              <a:buClr>
                <a:srgbClr val="00B0F0"/>
              </a:buClr>
              <a:buFont typeface="Arial" panose="020B0604020202020204" pitchFamily="34" charset="0"/>
              <a:buChar char="•"/>
              <a:tabLst>
                <a:tab pos="914400" algn="l"/>
              </a:tabLst>
            </a:pPr>
            <a:r>
              <a:rPr lang="en-US" sz="2500" dirty="0">
                <a:effectLst/>
                <a:latin typeface="Calibri" panose="020F0502020204030204" pitchFamily="34" charset="0"/>
                <a:ea typeface="Calibri" panose="020F0502020204030204" pitchFamily="34" charset="0"/>
                <a:cs typeface="B Nazanin" panose="00000400000000000000" pitchFamily="2" charset="-78"/>
              </a:rPr>
              <a:t> </a:t>
            </a:r>
            <a:r>
              <a:rPr lang="fa-IR" sz="2500" dirty="0">
                <a:effectLst/>
                <a:latin typeface="Calibri" panose="020F0502020204030204" pitchFamily="34" charset="0"/>
                <a:ea typeface="Calibri" panose="020F0502020204030204" pitchFamily="34" charset="0"/>
                <a:cs typeface="B Nazanin" panose="00000400000000000000" pitchFamily="2" charset="-78"/>
              </a:rPr>
              <a:t>ب) </a:t>
            </a:r>
            <a:r>
              <a:rPr lang="ar-SA" sz="2500" b="1" dirty="0">
                <a:effectLst/>
                <a:latin typeface="Calibri" panose="020F0502020204030204" pitchFamily="34" charset="0"/>
                <a:ea typeface="Calibri" panose="020F0502020204030204" pitchFamily="34" charset="0"/>
                <a:cs typeface="B Nazanin" panose="00000400000000000000" pitchFamily="2" charset="-78"/>
              </a:rPr>
              <a:t>سیستم‌عامل</a:t>
            </a:r>
            <a:r>
              <a:rPr lang="ar-SA" sz="2500" dirty="0">
                <a:effectLst/>
                <a:latin typeface="Calibri" panose="020F0502020204030204" pitchFamily="34" charset="0"/>
                <a:ea typeface="Calibri" panose="020F0502020204030204" pitchFamily="34" charset="0"/>
                <a:cs typeface="B Nazanin" panose="00000400000000000000" pitchFamily="2" charset="-78"/>
              </a:rPr>
              <a:t> می‌تواند با </a:t>
            </a:r>
            <a:r>
              <a:rPr lang="ar-SA" sz="2500" b="1" dirty="0">
                <a:effectLst/>
                <a:latin typeface="Calibri" panose="020F0502020204030204" pitchFamily="34" charset="0"/>
                <a:ea typeface="Calibri" panose="020F0502020204030204" pitchFamily="34" charset="0"/>
                <a:cs typeface="B Nazanin" panose="00000400000000000000" pitchFamily="2" charset="-78"/>
              </a:rPr>
              <a:t>ارائه‌ی کتابخانه‌هایی </a:t>
            </a:r>
            <a:r>
              <a:rPr lang="ar-SA" sz="2500" dirty="0">
                <a:effectLst/>
                <a:latin typeface="Calibri" panose="020F0502020204030204" pitchFamily="34" charset="0"/>
                <a:ea typeface="Calibri" panose="020F0502020204030204" pitchFamily="34" charset="0"/>
                <a:cs typeface="B Nazanin" panose="00000400000000000000" pitchFamily="2" charset="-78"/>
              </a:rPr>
              <a:t>برای پیاده‌سازی بارگذاری دینامیکی کمک کند</a:t>
            </a:r>
            <a:r>
              <a:rPr lang="en-US" sz="2500" dirty="0">
                <a:effectLst/>
                <a:latin typeface="Calibri" panose="020F0502020204030204" pitchFamily="34" charset="0"/>
                <a:ea typeface="Calibri" panose="020F0502020204030204" pitchFamily="34" charset="0"/>
                <a:cs typeface="B Nazanin" panose="00000400000000000000" pitchFamily="2" charset="-78"/>
              </a:rPr>
              <a:t>.</a:t>
            </a:r>
            <a:endParaRPr lang="en-US" sz="25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056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96C27A-FB51-40E7-91BD-D5EBFD1BE814}"/>
              </a:ext>
            </a:extLst>
          </p:cNvPr>
          <p:cNvSpPr>
            <a:spLocks noGrp="1" noChangeArrowheads="1"/>
          </p:cNvSpPr>
          <p:nvPr>
            <p:ph type="title"/>
          </p:nvPr>
        </p:nvSpPr>
        <p:spPr>
          <a:xfrm>
            <a:off x="457200" y="237188"/>
            <a:ext cx="8229600" cy="576262"/>
          </a:xfrm>
        </p:spPr>
        <p:txBody>
          <a:bodyPr/>
          <a:lstStyle/>
          <a:p>
            <a:pPr eaLnBrk="1" hangingPunct="1"/>
            <a:r>
              <a:rPr lang="fa-IR" altLang="en-US" dirty="0"/>
              <a:t> </a:t>
            </a:r>
            <a:r>
              <a:rPr lang="fa-IR" sz="3200" dirty="0">
                <a:effectLst/>
                <a:latin typeface="Calibri" panose="020F0502020204030204" pitchFamily="34" charset="0"/>
                <a:ea typeface="Calibri" panose="020F0502020204030204" pitchFamily="34" charset="0"/>
                <a:cs typeface="B Nazanin" panose="00000400000000000000" pitchFamily="2" charset="-78"/>
              </a:rPr>
              <a:t>اتصال پویا </a:t>
            </a:r>
            <a:r>
              <a:rPr lang="en-US" altLang="en-US" dirty="0"/>
              <a:t>Dynamic Linking</a:t>
            </a:r>
          </a:p>
        </p:txBody>
      </p:sp>
      <p:sp>
        <p:nvSpPr>
          <p:cNvPr id="17411" name="Rectangle 3">
            <a:extLst>
              <a:ext uri="{FF2B5EF4-FFF2-40B4-BE49-F238E27FC236}">
                <a16:creationId xmlns:a16="http://schemas.microsoft.com/office/drawing/2014/main" id="{7C59CC23-F8F4-463E-94EA-C3BD81D92617}"/>
              </a:ext>
            </a:extLst>
          </p:cNvPr>
          <p:cNvSpPr>
            <a:spLocks noGrp="1" noChangeArrowheads="1"/>
          </p:cNvSpPr>
          <p:nvPr>
            <p:ph idx="1"/>
          </p:nvPr>
        </p:nvSpPr>
        <p:spPr>
          <a:xfrm>
            <a:off x="289483" y="882235"/>
            <a:ext cx="8656933" cy="4753398"/>
          </a:xfrm>
        </p:spPr>
        <p:txBody>
          <a:bodyPr/>
          <a:lstStyle/>
          <a:p>
            <a:pPr marL="0" marR="0" algn="r" rtl="1">
              <a:lnSpc>
                <a:spcPct val="107000"/>
              </a:lnSpc>
              <a:spcBef>
                <a:spcPts val="0"/>
              </a:spcBef>
              <a:spcAft>
                <a:spcPts val="800"/>
              </a:spcAft>
            </a:pPr>
            <a:r>
              <a:rPr lang="ar-SA" sz="2000" dirty="0">
                <a:effectLst/>
                <a:latin typeface="Calibri" panose="020F0502020204030204" pitchFamily="34" charset="0"/>
                <a:ea typeface="Times New Roman" panose="02020603050405020304" pitchFamily="18" charset="0"/>
                <a:cs typeface="B Nazanin" panose="00000400000000000000" pitchFamily="2" charset="-78"/>
              </a:rPr>
              <a:t>کتابخانه‌های پیوند پویا</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(DLL)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راهکاری برای </a:t>
            </a:r>
            <a:r>
              <a:rPr lang="ar-SA" sz="2000" b="1" dirty="0">
                <a:effectLst/>
                <a:latin typeface="Calibri" panose="020F0502020204030204" pitchFamily="34" charset="0"/>
                <a:ea typeface="Times New Roman" panose="02020603050405020304" pitchFamily="18" charset="0"/>
                <a:cs typeface="B Nazanin" panose="00000400000000000000" pitchFamily="2" charset="-78"/>
              </a:rPr>
              <a:t>بهینه‌سازی منابع</a:t>
            </a:r>
            <a:r>
              <a:rPr lang="ar-SA" sz="2000" dirty="0">
                <a:effectLst/>
                <a:latin typeface="Calibri" panose="020F0502020204030204" pitchFamily="34" charset="0"/>
                <a:ea typeface="Times New Roman" panose="02020603050405020304" pitchFamily="18" charset="0"/>
                <a:cs typeface="B Nazanin" panose="00000400000000000000" pitchFamily="2" charset="-78"/>
              </a:rPr>
              <a:t> در سیستم‌عامل هستند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برخلاف کتابخانه‌های سنتی که مستقیما در برنامه گنجانده می‌شوند،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DLL</a:t>
            </a:r>
            <a:r>
              <a:rPr lang="ar-SA" sz="2000" dirty="0">
                <a:effectLst/>
                <a:latin typeface="Calibri" panose="020F0502020204030204" pitchFamily="34" charset="0"/>
                <a:ea typeface="Times New Roman" panose="02020603050405020304" pitchFamily="18" charset="0"/>
                <a:cs typeface="B Nazanin" panose="00000400000000000000" pitchFamily="2" charset="-78"/>
              </a:rPr>
              <a:t>ها در زمان اجرای برنامه به آن لینک داده می‌شوند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این یعنی هر برنامه فقط به توابع مورد نیاز خود از کتابخانه دسترسی پیدا می‌کند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000" dirty="0">
                <a:effectLst/>
                <a:latin typeface="Calibri" panose="020F0502020204030204" pitchFamily="34" charset="0"/>
                <a:ea typeface="Times New Roman" panose="02020603050405020304" pitchFamily="18" charset="0"/>
                <a:cs typeface="B Nazanin" panose="00000400000000000000" pitchFamily="2" charset="-78"/>
              </a:rPr>
              <a:t>این رویکرد چند مزیت کلیدی دارد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b="1" dirty="0">
                <a:effectLst/>
                <a:latin typeface="Calibri" panose="020F0502020204030204" pitchFamily="34" charset="0"/>
                <a:ea typeface="Times New Roman" panose="02020603050405020304" pitchFamily="18" charset="0"/>
                <a:cs typeface="B Nazanin" panose="00000400000000000000" pitchFamily="2" charset="-78"/>
              </a:rPr>
              <a:t>کاهش حجم برنامه‌های کاربردی</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با حذف کدهای تکراری که در چندین برنامه استفاده می‌شوند، اندازه نهایی برنامه‌ها به شکل قابل توجهی کاهش می‌یابد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این امر به ویژه برای کتابخانه‌های حاوی توابع و کدهای حجیم اهمیت زیادی دارد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b="1" dirty="0">
                <a:effectLst/>
                <a:latin typeface="Calibri" panose="020F0502020204030204" pitchFamily="34" charset="0"/>
                <a:ea typeface="Times New Roman" panose="02020603050405020304" pitchFamily="18" charset="0"/>
                <a:cs typeface="B Nazanin" panose="00000400000000000000" pitchFamily="2" charset="-78"/>
              </a:rPr>
              <a:t>بهینه‌سازی استفاده از حافظه</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از آنجایی که تنها یک نسخه از</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DLL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در حافظه بارگذاری می‌شود، چندین برنامه به طور همزمان می‌توانند از آن استفاده کنند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این کار باعث صرفه‌جویی در حافظه رم شده و عملکرد کلی سیستم را بهبود می‌بخشد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b="1" dirty="0">
                <a:effectLst/>
                <a:latin typeface="Calibri" panose="020F0502020204030204" pitchFamily="34" charset="0"/>
                <a:ea typeface="Times New Roman" panose="02020603050405020304" pitchFamily="18" charset="0"/>
                <a:cs typeface="B Nazanin" panose="00000400000000000000" pitchFamily="2" charset="-78"/>
              </a:rPr>
              <a:t>بروزرسانی ساده‌تر کتابخانه‌ها</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بروزرسانی یک</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DLL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بر خلاف کتابخانه‌های سنتی که مستقیما در برنامه‌ها قرار دارند، نیازی به به‌روزرسانی تک تک برنامه‌ها ندارد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Calibri" panose="020F0502020204030204" pitchFamily="34" charset="0"/>
                <a:ea typeface="Times New Roman" panose="02020603050405020304" pitchFamily="18" charset="0"/>
                <a:cs typeface="B Nazanin" panose="00000400000000000000" pitchFamily="2" charset="-78"/>
              </a:rPr>
              <a:t>با به‌روزرسانی نسخه</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DLL</a:t>
            </a:r>
            <a:r>
              <a:rPr lang="ar-SA" sz="2000" dirty="0">
                <a:effectLst/>
                <a:latin typeface="Calibri" panose="020F0502020204030204" pitchFamily="34" charset="0"/>
                <a:ea typeface="Times New Roman" panose="02020603050405020304" pitchFamily="18" charset="0"/>
                <a:cs typeface="B Nazanin" panose="00000400000000000000" pitchFamily="2" charset="-78"/>
              </a:rPr>
              <a:t>، تمامی برنامه‌های وابسته از قابلیت‌های جدید کتابخانه بهره‌مند می‌شوند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B Nazanin" panose="00000400000000000000" pitchFamily="2" charset="-78"/>
              </a:rPr>
              <a:t> </a:t>
            </a:r>
          </a:p>
        </p:txBody>
      </p:sp>
      <p:sp>
        <p:nvSpPr>
          <p:cNvPr id="2" name="Rectangle 1">
            <a:extLst>
              <a:ext uri="{FF2B5EF4-FFF2-40B4-BE49-F238E27FC236}">
                <a16:creationId xmlns:a16="http://schemas.microsoft.com/office/drawing/2014/main" id="{B1A9F633-14FD-4A9C-9C7D-F90D12EBD3EE}"/>
              </a:ext>
            </a:extLst>
          </p:cNvPr>
          <p:cNvSpPr>
            <a:spLocks noChangeArrowheads="1"/>
          </p:cNvSpPr>
          <p:nvPr/>
        </p:nvSpPr>
        <p:spPr bwMode="auto">
          <a:xfrm>
            <a:off x="0" y="58050"/>
            <a:ext cx="65" cy="34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23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5656-7233-4954-B9C5-DE805B19F105}"/>
              </a:ext>
            </a:extLst>
          </p:cNvPr>
          <p:cNvSpPr>
            <a:spLocks noGrp="1"/>
          </p:cNvSpPr>
          <p:nvPr>
            <p:ph type="title"/>
          </p:nvPr>
        </p:nvSpPr>
        <p:spPr/>
        <p:txBody>
          <a:bodyPr/>
          <a:lstStyle/>
          <a:p>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ک</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تابخانه های پیوندپذیر</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(DLL)</a:t>
            </a:r>
            <a:endParaRPr lang="en-US" dirty="0"/>
          </a:p>
        </p:txBody>
      </p:sp>
      <p:sp>
        <p:nvSpPr>
          <p:cNvPr id="3" name="Content Placeholder 2">
            <a:extLst>
              <a:ext uri="{FF2B5EF4-FFF2-40B4-BE49-F238E27FC236}">
                <a16:creationId xmlns:a16="http://schemas.microsoft.com/office/drawing/2014/main" id="{8BBBF090-874F-48BB-88F2-D098EACDAEB0}"/>
              </a:ext>
            </a:extLst>
          </p:cNvPr>
          <p:cNvSpPr>
            <a:spLocks noGrp="1"/>
          </p:cNvSpPr>
          <p:nvPr>
            <p:ph idx="1"/>
          </p:nvPr>
        </p:nvSpPr>
        <p:spPr>
          <a:xfrm>
            <a:off x="457201" y="1233488"/>
            <a:ext cx="8077200" cy="4825480"/>
          </a:xfrm>
        </p:spPr>
        <p:txBody>
          <a:bodyPr/>
          <a:lstStyle/>
          <a:p>
            <a:pPr marL="0" marR="0" algn="r" rtl="1">
              <a:lnSpc>
                <a:spcPct val="107000"/>
              </a:lnSpc>
              <a:spcBef>
                <a:spcPts val="0"/>
              </a:spcBef>
              <a:spcAft>
                <a:spcPts val="800"/>
              </a:spcAft>
            </a:pP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ک</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تابخانه های پیوندپذیر</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(DLL)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b="1" dirty="0">
                <a:effectLst/>
                <a:latin typeface="Times New Roman" panose="02020603050405020304" pitchFamily="18" charset="0"/>
                <a:ea typeface="Times New Roman" panose="02020603050405020304" pitchFamily="18" charset="0"/>
                <a:cs typeface="B Nazanin" panose="00000400000000000000" pitchFamily="2" charset="-78"/>
              </a:rPr>
              <a:t>مشابه ماژول‌های شیء</a:t>
            </a:r>
            <a:r>
              <a:rPr lang="ar-SA"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توسط لودر در تصویر نهایی برنامه (باینری) ترکیب می‌شوند</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b="1" dirty="0">
                <a:effectLst/>
                <a:latin typeface="Times New Roman" panose="02020603050405020304" pitchFamily="18" charset="0"/>
                <a:ea typeface="Times New Roman" panose="02020603050405020304" pitchFamily="18" charset="0"/>
                <a:cs typeface="B Nazanin" panose="00000400000000000000" pitchFamily="2" charset="-78"/>
              </a:rPr>
              <a:t>پیوند دینامیک (برخلاف پیوند ایستا)</a:t>
            </a:r>
            <a:r>
              <a:rPr lang="en-US"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dirty="0">
                <a:effectLst/>
                <a:latin typeface="Times New Roman" panose="02020603050405020304" pitchFamily="18" charset="0"/>
                <a:ea typeface="Times New Roman" panose="02020603050405020304" pitchFamily="18" charset="0"/>
                <a:cs typeface="B Nazanin" panose="00000400000000000000" pitchFamily="2" charset="-78"/>
              </a:rPr>
              <a:t>پیوند به زمان اجرا موکول می‌شود (شبیه بارگذاری پویا)</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dirty="0">
                <a:effectLst/>
                <a:latin typeface="Times New Roman" panose="02020603050405020304" pitchFamily="18" charset="0"/>
                <a:ea typeface="Times New Roman" panose="02020603050405020304" pitchFamily="18" charset="0"/>
                <a:cs typeface="B Nazanin" panose="00000400000000000000" pitchFamily="2" charset="-78"/>
              </a:rPr>
              <a:t>کاربرد</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کتابخانه‌های سیستمی</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dirty="0">
                <a:effectLst/>
                <a:latin typeface="Times New Roman" panose="02020603050405020304" pitchFamily="18" charset="0"/>
                <a:ea typeface="Times New Roman" panose="02020603050405020304" pitchFamily="18" charset="0"/>
                <a:cs typeface="B Nazanin" panose="00000400000000000000" pitchFamily="2" charset="-78"/>
              </a:rPr>
              <a:t>مثل کتابخانه استاندارد زبان</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C</a:t>
            </a:r>
            <a:r>
              <a:rPr lang="fa-IR"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b="1" dirty="0">
                <a:effectLst/>
                <a:latin typeface="Times New Roman" panose="02020603050405020304" pitchFamily="18" charset="0"/>
                <a:ea typeface="Times New Roman" panose="02020603050405020304" pitchFamily="18" charset="0"/>
                <a:cs typeface="B Nazanin" panose="00000400000000000000" pitchFamily="2" charset="-78"/>
              </a:rPr>
              <a:t>مزایای</a:t>
            </a:r>
            <a:r>
              <a:rPr lang="en-US" b="1" dirty="0">
                <a:effectLst/>
                <a:latin typeface="Times New Roman" panose="02020603050405020304" pitchFamily="18" charset="0"/>
                <a:ea typeface="Times New Roman" panose="02020603050405020304" pitchFamily="18" charset="0"/>
                <a:cs typeface="B Nazanin" panose="00000400000000000000" pitchFamily="2" charset="-78"/>
              </a:rPr>
              <a:t> DLL </a:t>
            </a:r>
            <a:r>
              <a:rPr lang="ar-SA" b="1" dirty="0">
                <a:effectLst/>
                <a:latin typeface="Times New Roman" panose="02020603050405020304" pitchFamily="18" charset="0"/>
                <a:ea typeface="Times New Roman" panose="02020603050405020304" pitchFamily="18" charset="0"/>
                <a:cs typeface="B Nazanin" panose="00000400000000000000" pitchFamily="2" charset="-78"/>
              </a:rPr>
              <a:t>ها</a:t>
            </a:r>
            <a:r>
              <a:rPr lang="en-US"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b="1" dirty="0">
                <a:effectLst/>
                <a:latin typeface="Times New Roman" panose="02020603050405020304" pitchFamily="18" charset="0"/>
                <a:ea typeface="Times New Roman" panose="02020603050405020304" pitchFamily="18" charset="0"/>
                <a:cs typeface="B Nazanin" panose="00000400000000000000" pitchFamily="2" charset="-78"/>
              </a:rPr>
              <a:t>کاهش حجم برنامه</a:t>
            </a:r>
            <a:r>
              <a:rPr lang="en-US"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هر برنامه نیازی به کپی جداگانه از کتابخانه ندارد</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b="1" dirty="0">
                <a:effectLst/>
                <a:latin typeface="Times New Roman" panose="02020603050405020304" pitchFamily="18" charset="0"/>
                <a:ea typeface="Times New Roman" panose="02020603050405020304" pitchFamily="18" charset="0"/>
                <a:cs typeface="B Nazanin" panose="00000400000000000000" pitchFamily="2" charset="-78"/>
              </a:rPr>
              <a:t>بهینه‌سازی حافظه</a:t>
            </a:r>
            <a:r>
              <a:rPr lang="en-US"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یک نسخه از</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DLL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در حافظه اصلی برای چندین فرایند قابل اشتراک است</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b="1" dirty="0">
                <a:effectLst/>
                <a:latin typeface="Times New Roman" panose="02020603050405020304" pitchFamily="18" charset="0"/>
                <a:ea typeface="Times New Roman" panose="02020603050405020304" pitchFamily="18" charset="0"/>
                <a:cs typeface="B Nazanin" panose="00000400000000000000" pitchFamily="2" charset="-78"/>
              </a:rPr>
              <a:t>کاربرد گسترده</a:t>
            </a:r>
            <a:r>
              <a:rPr lang="en-US"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کتابخانه‌های</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DLL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در سیستم‌عامل‌های ویندوز و لینوکس استفاده می‌شوند</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600" dirty="0">
                <a:effectLst/>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75706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256429-8A29-4AF1-9F8C-6CD506523C81}"/>
              </a:ext>
            </a:extLst>
          </p:cNvPr>
          <p:cNvSpPr>
            <a:spLocks noGrp="1" noChangeArrowheads="1"/>
          </p:cNvSpPr>
          <p:nvPr>
            <p:ph type="title"/>
          </p:nvPr>
        </p:nvSpPr>
        <p:spPr>
          <a:xfrm>
            <a:off x="324250" y="597877"/>
            <a:ext cx="3960535" cy="2049505"/>
          </a:xfrm>
        </p:spPr>
        <p:txBody>
          <a:bodyPr/>
          <a:lstStyle/>
          <a:p>
            <a:pPr eaLnBrk="1" hangingPunct="1"/>
            <a:r>
              <a:rPr lang="fa-IR" altLang="en-US" sz="3000" dirty="0">
                <a:cs typeface="B Nazanin" panose="00000400000000000000" pitchFamily="2" charset="-78"/>
              </a:rPr>
              <a:t>پردازش چند مرحله ای یک برنامه کاربر</a:t>
            </a:r>
            <a:endParaRPr lang="en-US" altLang="en-US" sz="3000" dirty="0">
              <a:cs typeface="B Nazanin" panose="00000400000000000000" pitchFamily="2" charset="-78"/>
            </a:endParaRPr>
          </a:p>
        </p:txBody>
      </p:sp>
      <p:pic>
        <p:nvPicPr>
          <p:cNvPr id="11267" name="Picture 4" descr="8">
            <a:extLst>
              <a:ext uri="{FF2B5EF4-FFF2-40B4-BE49-F238E27FC236}">
                <a16:creationId xmlns:a16="http://schemas.microsoft.com/office/drawing/2014/main" id="{75CF92DA-1727-49A0-ABD7-10CB996C9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753" y="0"/>
            <a:ext cx="3578542" cy="664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DDD8D11-3377-40FF-B351-FA24F9D5E26E}"/>
              </a:ext>
            </a:extLst>
          </p:cNvPr>
          <p:cNvSpPr txBox="1"/>
          <p:nvPr/>
        </p:nvSpPr>
        <p:spPr>
          <a:xfrm>
            <a:off x="6134350" y="78630"/>
            <a:ext cx="657023" cy="646331"/>
          </a:xfrm>
          <a:prstGeom prst="rect">
            <a:avLst/>
          </a:prstGeom>
          <a:solidFill>
            <a:srgbClr val="C9EAFB"/>
          </a:solidFill>
        </p:spPr>
        <p:txBody>
          <a:bodyPr wrap="square">
            <a:spAutoFit/>
          </a:bodyPr>
          <a:lstStyle/>
          <a:p>
            <a:pPr algn="ct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کد برنامه</a:t>
            </a:r>
            <a:endParaRPr lang="en-US" dirty="0"/>
          </a:p>
        </p:txBody>
      </p:sp>
      <p:sp>
        <p:nvSpPr>
          <p:cNvPr id="6" name="TextBox 5">
            <a:extLst>
              <a:ext uri="{FF2B5EF4-FFF2-40B4-BE49-F238E27FC236}">
                <a16:creationId xmlns:a16="http://schemas.microsoft.com/office/drawing/2014/main" id="{23A9E2B4-5052-485F-ABC7-6F0DBA9DF491}"/>
              </a:ext>
            </a:extLst>
          </p:cNvPr>
          <p:cNvSpPr txBox="1"/>
          <p:nvPr/>
        </p:nvSpPr>
        <p:spPr>
          <a:xfrm>
            <a:off x="6134349" y="2001051"/>
            <a:ext cx="657023" cy="646331"/>
          </a:xfrm>
          <a:prstGeom prst="rect">
            <a:avLst/>
          </a:prstGeom>
          <a:solidFill>
            <a:srgbClr val="C9EAFB"/>
          </a:solidFill>
        </p:spPr>
        <p:txBody>
          <a:bodyPr wrap="square">
            <a:spAutoFit/>
          </a:bodyPr>
          <a:lstStyle/>
          <a:p>
            <a:pPr algn="ct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شی ماژول</a:t>
            </a:r>
            <a:endParaRPr lang="en-US" dirty="0"/>
          </a:p>
        </p:txBody>
      </p:sp>
      <p:sp>
        <p:nvSpPr>
          <p:cNvPr id="7" name="TextBox 6">
            <a:extLst>
              <a:ext uri="{FF2B5EF4-FFF2-40B4-BE49-F238E27FC236}">
                <a16:creationId xmlns:a16="http://schemas.microsoft.com/office/drawing/2014/main" id="{E60E8848-9F85-4C83-BA4F-0A374CB5EA6A}"/>
              </a:ext>
            </a:extLst>
          </p:cNvPr>
          <p:cNvSpPr txBox="1"/>
          <p:nvPr/>
        </p:nvSpPr>
        <p:spPr>
          <a:xfrm>
            <a:off x="4670527" y="4356655"/>
            <a:ext cx="657023" cy="523220"/>
          </a:xfrm>
          <a:prstGeom prst="rect">
            <a:avLst/>
          </a:prstGeom>
          <a:solidFill>
            <a:srgbClr val="C9EAFB"/>
          </a:solidFill>
        </p:spPr>
        <p:txBody>
          <a:bodyPr wrap="square">
            <a:spAutoFit/>
          </a:bodyPr>
          <a:lstStyle/>
          <a:p>
            <a:pPr algn="ctr"/>
            <a:r>
              <a:rPr lang="fa-IR" sz="1400" dirty="0">
                <a:effectLst/>
                <a:latin typeface="Times New Roman" panose="02020603050405020304" pitchFamily="18" charset="0"/>
                <a:ea typeface="Times New Roman" panose="02020603050405020304" pitchFamily="18" charset="0"/>
                <a:cs typeface="B Nazanin" panose="00000400000000000000" pitchFamily="2" charset="-78"/>
              </a:rPr>
              <a:t>کتابخانه سیستم</a:t>
            </a:r>
            <a:endParaRPr lang="en-US" sz="1400" dirty="0"/>
          </a:p>
        </p:txBody>
      </p:sp>
      <p:sp>
        <p:nvSpPr>
          <p:cNvPr id="8" name="TextBox 7">
            <a:extLst>
              <a:ext uri="{FF2B5EF4-FFF2-40B4-BE49-F238E27FC236}">
                <a16:creationId xmlns:a16="http://schemas.microsoft.com/office/drawing/2014/main" id="{C9C2186F-5676-4551-BD76-F72D12AC420F}"/>
              </a:ext>
            </a:extLst>
          </p:cNvPr>
          <p:cNvSpPr txBox="1"/>
          <p:nvPr/>
        </p:nvSpPr>
        <p:spPr>
          <a:xfrm>
            <a:off x="6134348" y="3984462"/>
            <a:ext cx="657023" cy="523220"/>
          </a:xfrm>
          <a:prstGeom prst="rect">
            <a:avLst/>
          </a:prstGeom>
          <a:solidFill>
            <a:srgbClr val="C9EAFB"/>
          </a:solidFill>
        </p:spPr>
        <p:txBody>
          <a:bodyPr wrap="square">
            <a:spAutoFit/>
          </a:bodyPr>
          <a:lstStyle/>
          <a:p>
            <a:pPr algn="ctr"/>
            <a:r>
              <a:rPr lang="fa-IR" sz="1400" dirty="0">
                <a:effectLst/>
                <a:latin typeface="Times New Roman" panose="02020603050405020304" pitchFamily="18" charset="0"/>
                <a:ea typeface="Times New Roman" panose="02020603050405020304" pitchFamily="18" charset="0"/>
                <a:cs typeface="B Nazanin" panose="00000400000000000000" pitchFamily="2" charset="-78"/>
              </a:rPr>
              <a:t>بارگزاری ماژول</a:t>
            </a:r>
            <a:endParaRPr lang="en-US" sz="1400" dirty="0"/>
          </a:p>
        </p:txBody>
      </p:sp>
      <p:sp>
        <p:nvSpPr>
          <p:cNvPr id="9" name="TextBox 8">
            <a:extLst>
              <a:ext uri="{FF2B5EF4-FFF2-40B4-BE49-F238E27FC236}">
                <a16:creationId xmlns:a16="http://schemas.microsoft.com/office/drawing/2014/main" id="{22CF2A53-9C9A-4148-9EDE-196BAD139083}"/>
              </a:ext>
            </a:extLst>
          </p:cNvPr>
          <p:cNvSpPr txBox="1"/>
          <p:nvPr/>
        </p:nvSpPr>
        <p:spPr>
          <a:xfrm>
            <a:off x="7453085" y="4092183"/>
            <a:ext cx="1145791" cy="369332"/>
          </a:xfrm>
          <a:prstGeom prst="rect">
            <a:avLst/>
          </a:prstGeom>
          <a:solidFill>
            <a:schemeClr val="bg1"/>
          </a:solidFill>
        </p:spPr>
        <p:txBody>
          <a:bodyPr wrap="square">
            <a:spAutoFit/>
          </a:bodyPr>
          <a:lstStyle/>
          <a:p>
            <a:pPr algn="ctr"/>
            <a:r>
              <a:rPr lang="fa-IR" dirty="0">
                <a:effectLst/>
                <a:latin typeface="Times New Roman" panose="02020603050405020304" pitchFamily="18" charset="0"/>
                <a:ea typeface="Times New Roman" panose="02020603050405020304" pitchFamily="18" charset="0"/>
                <a:cs typeface="B Nazanin" panose="00000400000000000000" pitchFamily="2" charset="-78"/>
              </a:rPr>
              <a:t>زمان‌بارگذاری</a:t>
            </a:r>
            <a:endParaRPr lang="en-US" dirty="0"/>
          </a:p>
        </p:txBody>
      </p:sp>
      <p:sp>
        <p:nvSpPr>
          <p:cNvPr id="10" name="TextBox 9">
            <a:extLst>
              <a:ext uri="{FF2B5EF4-FFF2-40B4-BE49-F238E27FC236}">
                <a16:creationId xmlns:a16="http://schemas.microsoft.com/office/drawing/2014/main" id="{1887F3EF-DEB4-4B0D-9DC2-B48D96047222}"/>
              </a:ext>
            </a:extLst>
          </p:cNvPr>
          <p:cNvSpPr txBox="1"/>
          <p:nvPr/>
        </p:nvSpPr>
        <p:spPr>
          <a:xfrm>
            <a:off x="7374972" y="1174374"/>
            <a:ext cx="1015452" cy="338554"/>
          </a:xfrm>
          <a:prstGeom prst="rect">
            <a:avLst/>
          </a:prstGeom>
          <a:solidFill>
            <a:schemeClr val="bg1"/>
          </a:solidFill>
        </p:spPr>
        <p:txBody>
          <a:bodyPr wrap="square">
            <a:spAutoFit/>
          </a:bodyPr>
          <a:lstStyle/>
          <a:p>
            <a:pPr algn="ct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زمان کامپایل</a:t>
            </a:r>
            <a:endParaRPr lang="en-US" sz="1600" dirty="0"/>
          </a:p>
        </p:txBody>
      </p:sp>
      <p:sp>
        <p:nvSpPr>
          <p:cNvPr id="14" name="TextBox 13">
            <a:extLst>
              <a:ext uri="{FF2B5EF4-FFF2-40B4-BE49-F238E27FC236}">
                <a16:creationId xmlns:a16="http://schemas.microsoft.com/office/drawing/2014/main" id="{88B875A0-31CB-44B1-B5FB-D5CFC6507ECE}"/>
              </a:ext>
            </a:extLst>
          </p:cNvPr>
          <p:cNvSpPr txBox="1"/>
          <p:nvPr/>
        </p:nvSpPr>
        <p:spPr>
          <a:xfrm>
            <a:off x="4548290" y="5094951"/>
            <a:ext cx="837006" cy="954107"/>
          </a:xfrm>
          <a:prstGeom prst="rect">
            <a:avLst/>
          </a:prstGeom>
          <a:solidFill>
            <a:srgbClr val="C9EAFB"/>
          </a:solidFill>
        </p:spPr>
        <p:txBody>
          <a:bodyPr wrap="square">
            <a:spAutoFit/>
          </a:bodyPr>
          <a:lstStyle/>
          <a:p>
            <a:pPr algn="ctr"/>
            <a:r>
              <a:rPr lang="fa-IR" sz="1400" dirty="0">
                <a:effectLst/>
                <a:latin typeface="Times New Roman" panose="02020603050405020304" pitchFamily="18" charset="0"/>
                <a:ea typeface="Times New Roman" panose="02020603050405020304" pitchFamily="18" charset="0"/>
                <a:cs typeface="B Nazanin" panose="00000400000000000000" pitchFamily="2" charset="-78"/>
              </a:rPr>
              <a:t>کتابخانه سیستم بارگذاری شده پویا</a:t>
            </a:r>
            <a:endParaRPr lang="en-US" sz="1400" dirty="0"/>
          </a:p>
        </p:txBody>
      </p:sp>
      <p:sp>
        <p:nvSpPr>
          <p:cNvPr id="16" name="TextBox 15">
            <a:extLst>
              <a:ext uri="{FF2B5EF4-FFF2-40B4-BE49-F238E27FC236}">
                <a16:creationId xmlns:a16="http://schemas.microsoft.com/office/drawing/2014/main" id="{E1764F46-4CD9-4BF6-9681-305B77950089}"/>
              </a:ext>
            </a:extLst>
          </p:cNvPr>
          <p:cNvSpPr txBox="1"/>
          <p:nvPr/>
        </p:nvSpPr>
        <p:spPr>
          <a:xfrm>
            <a:off x="7416322" y="5916564"/>
            <a:ext cx="1015452" cy="640080"/>
          </a:xfrm>
          <a:prstGeom prst="rect">
            <a:avLst/>
          </a:prstGeom>
          <a:solidFill>
            <a:schemeClr val="bg1"/>
          </a:solidFill>
        </p:spPr>
        <p:txBody>
          <a:bodyPr wrap="square">
            <a:spAutoFit/>
          </a:bodyPr>
          <a:lstStyle/>
          <a:p>
            <a:pPr algn="ct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زمان اجرا</a:t>
            </a:r>
            <a:endParaRPr lang="en-US" sz="2000" dirty="0"/>
          </a:p>
        </p:txBody>
      </p:sp>
      <p:sp>
        <p:nvSpPr>
          <p:cNvPr id="19" name="TextBox 18">
            <a:extLst>
              <a:ext uri="{FF2B5EF4-FFF2-40B4-BE49-F238E27FC236}">
                <a16:creationId xmlns:a16="http://schemas.microsoft.com/office/drawing/2014/main" id="{24A157C8-DB73-4F73-91C0-B9095255C041}"/>
              </a:ext>
            </a:extLst>
          </p:cNvPr>
          <p:cNvSpPr txBox="1"/>
          <p:nvPr/>
        </p:nvSpPr>
        <p:spPr>
          <a:xfrm>
            <a:off x="5949805" y="1101396"/>
            <a:ext cx="886772" cy="523220"/>
          </a:xfrm>
          <a:prstGeom prst="rect">
            <a:avLst/>
          </a:prstGeom>
          <a:solidFill>
            <a:srgbClr val="D0D4D7"/>
          </a:solidFill>
          <a:ln>
            <a:solidFill>
              <a:srgbClr val="D0D4D7"/>
            </a:solidFill>
          </a:ln>
        </p:spPr>
        <p:txBody>
          <a:bodyPr wrap="square">
            <a:spAutoFit/>
          </a:bodyPr>
          <a:lstStyle/>
          <a:p>
            <a:pPr algn="ctr"/>
            <a:r>
              <a:rPr lang="fa-IR" sz="1400" dirty="0">
                <a:effectLst/>
                <a:latin typeface="Times New Roman" panose="02020603050405020304" pitchFamily="18" charset="0"/>
                <a:ea typeface="Times New Roman" panose="02020603050405020304" pitchFamily="18" charset="0"/>
                <a:cs typeface="B Nazanin" panose="00000400000000000000" pitchFamily="2" charset="-78"/>
              </a:rPr>
              <a:t>کامپایلر یا اسمبلر</a:t>
            </a:r>
            <a:endParaRPr lang="en-US" sz="1400" dirty="0"/>
          </a:p>
        </p:txBody>
      </p:sp>
      <p:sp>
        <p:nvSpPr>
          <p:cNvPr id="22" name="TextBox 21">
            <a:extLst>
              <a:ext uri="{FF2B5EF4-FFF2-40B4-BE49-F238E27FC236}">
                <a16:creationId xmlns:a16="http://schemas.microsoft.com/office/drawing/2014/main" id="{258C7957-660F-47AD-A18F-6CBBBE4EEDDD}"/>
              </a:ext>
            </a:extLst>
          </p:cNvPr>
          <p:cNvSpPr txBox="1"/>
          <p:nvPr/>
        </p:nvSpPr>
        <p:spPr>
          <a:xfrm>
            <a:off x="6019473" y="5867271"/>
            <a:ext cx="886772" cy="738664"/>
          </a:xfrm>
          <a:prstGeom prst="rect">
            <a:avLst/>
          </a:prstGeom>
          <a:solidFill>
            <a:srgbClr val="D0D4D7"/>
          </a:solidFill>
          <a:ln>
            <a:solidFill>
              <a:srgbClr val="D0D4D7"/>
            </a:solidFill>
          </a:ln>
        </p:spPr>
        <p:txBody>
          <a:bodyPr wrap="square">
            <a:spAutoFit/>
          </a:bodyPr>
          <a:lstStyle/>
          <a:p>
            <a:pPr algn="ctr"/>
            <a:r>
              <a:rPr lang="fa-IR" sz="1400" dirty="0">
                <a:latin typeface="Times New Roman" panose="02020603050405020304" pitchFamily="18" charset="0"/>
                <a:cs typeface="B Nazanin" panose="00000400000000000000" pitchFamily="2" charset="-78"/>
              </a:rPr>
              <a:t>تصویر حافظه باینری درون حافظه</a:t>
            </a:r>
            <a:endParaRPr lang="en-US" sz="1400" dirty="0">
              <a:latin typeface="Times New Roman" panose="02020603050405020304" pitchFamily="18" charset="0"/>
              <a:cs typeface="B Nazanin" panose="00000400000000000000" pitchFamily="2" charset="-78"/>
            </a:endParaRPr>
          </a:p>
        </p:txBody>
      </p:sp>
      <p:sp>
        <p:nvSpPr>
          <p:cNvPr id="23" name="TextBox 22">
            <a:extLst>
              <a:ext uri="{FF2B5EF4-FFF2-40B4-BE49-F238E27FC236}">
                <a16:creationId xmlns:a16="http://schemas.microsoft.com/office/drawing/2014/main" id="{903F4BD6-82D2-4043-8760-5CAD7627D0D9}"/>
              </a:ext>
            </a:extLst>
          </p:cNvPr>
          <p:cNvSpPr txBox="1"/>
          <p:nvPr/>
        </p:nvSpPr>
        <p:spPr>
          <a:xfrm>
            <a:off x="6019473" y="5043140"/>
            <a:ext cx="886772" cy="307777"/>
          </a:xfrm>
          <a:prstGeom prst="rect">
            <a:avLst/>
          </a:prstGeom>
          <a:solidFill>
            <a:srgbClr val="D0D4D7"/>
          </a:solidFill>
          <a:ln>
            <a:solidFill>
              <a:srgbClr val="D0D4D7"/>
            </a:solidFill>
          </a:ln>
        </p:spPr>
        <p:txBody>
          <a:bodyPr wrap="square">
            <a:spAutoFit/>
          </a:bodyPr>
          <a:lstStyle/>
          <a:p>
            <a:pPr algn="ctr"/>
            <a:r>
              <a:rPr lang="fa-IR" sz="1400" dirty="0">
                <a:latin typeface="Times New Roman" panose="02020603050405020304" pitchFamily="18" charset="0"/>
                <a:cs typeface="B Nazanin" panose="00000400000000000000" pitchFamily="2" charset="-78"/>
              </a:rPr>
              <a:t>بارگذار</a:t>
            </a:r>
            <a:endParaRPr lang="en-US" sz="1400" dirty="0">
              <a:latin typeface="Times New Roman" panose="02020603050405020304" pitchFamily="18" charset="0"/>
              <a:cs typeface="B Nazanin" panose="00000400000000000000" pitchFamily="2" charset="-78"/>
            </a:endParaRPr>
          </a:p>
        </p:txBody>
      </p:sp>
      <p:sp>
        <p:nvSpPr>
          <p:cNvPr id="24" name="TextBox 23">
            <a:extLst>
              <a:ext uri="{FF2B5EF4-FFF2-40B4-BE49-F238E27FC236}">
                <a16:creationId xmlns:a16="http://schemas.microsoft.com/office/drawing/2014/main" id="{61FC39AC-EE0C-448F-A6AF-6FC544F8E135}"/>
              </a:ext>
            </a:extLst>
          </p:cNvPr>
          <p:cNvSpPr txBox="1"/>
          <p:nvPr/>
        </p:nvSpPr>
        <p:spPr>
          <a:xfrm>
            <a:off x="342193" y="2777342"/>
            <a:ext cx="3666620" cy="3356303"/>
          </a:xfrm>
          <a:prstGeom prst="rect">
            <a:avLst/>
          </a:prstGeom>
          <a:noFill/>
        </p:spPr>
        <p:txBody>
          <a:bodyPr wrap="square">
            <a:spAutoFit/>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fa-IR" sz="2400" dirty="0">
                <a:latin typeface="Times New Roman" panose="02020603050405020304" pitchFamily="18" charset="0"/>
                <a:cs typeface="B Nazanin" panose="00000400000000000000" pitchFamily="2" charset="-78"/>
              </a:rPr>
              <a:t>کتابخانه‌های پیوندی پویا </a:t>
            </a:r>
            <a:r>
              <a:rPr lang="en-US" sz="2400" dirty="0">
                <a:latin typeface="Times New Roman" panose="02020603050405020304" pitchFamily="18" charset="0"/>
                <a:cs typeface="B Nazanin" panose="00000400000000000000" pitchFamily="2" charset="-78"/>
              </a:rPr>
              <a:t>DLL </a:t>
            </a:r>
            <a:r>
              <a:rPr lang="fa-IR" sz="2400" dirty="0">
                <a:latin typeface="Times New Roman" panose="02020603050405020304" pitchFamily="18" charset="0"/>
                <a:cs typeface="B Nazanin" panose="00000400000000000000" pitchFamily="2" charset="-78"/>
              </a:rPr>
              <a:t>کتابخانه‌های سیستمی هستند که هنگام اجرای برنامه‌ها به برنامه‌های کاربر مرتبط می‌شوند.</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fa-IR" sz="2400" dirty="0">
                <a:latin typeface="Times New Roman" panose="02020603050405020304" pitchFamily="18" charset="0"/>
                <a:cs typeface="B Nazanin" panose="00000400000000000000" pitchFamily="2" charset="-78"/>
              </a:rPr>
              <a:t> برخی از سیستم‌عامل‌ها فقط از پیوند استاتیک پشتیبانی می‌کنند که در آن کتابخانه‌های سیستم این مدلی رفتار می‌شوند. </a:t>
            </a:r>
          </a:p>
        </p:txBody>
      </p:sp>
    </p:spTree>
    <p:extLst>
      <p:ext uri="{BB962C8B-B14F-4D97-AF65-F5344CB8AC3E}">
        <p14:creationId xmlns:p14="http://schemas.microsoft.com/office/powerpoint/2010/main" val="313336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5A517565-09AB-4767-AA90-A8C1F0CB8474}"/>
              </a:ext>
            </a:extLst>
          </p:cNvPr>
          <p:cNvSpPr>
            <a:spLocks noGrp="1" noChangeArrowheads="1"/>
          </p:cNvSpPr>
          <p:nvPr>
            <p:ph type="title"/>
          </p:nvPr>
        </p:nvSpPr>
        <p:spPr>
          <a:xfrm>
            <a:off x="866775" y="222674"/>
            <a:ext cx="7820025" cy="576262"/>
          </a:xfrm>
        </p:spPr>
        <p:txBody>
          <a:bodyPr/>
          <a:lstStyle/>
          <a:p>
            <a:pPr eaLnBrk="1" hangingPunct="1"/>
            <a:r>
              <a:rPr lang="en-US" altLang="en-US" dirty="0"/>
              <a:t>Contiguous Allocation</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تخصیص پیوسته</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altLang="en-US" dirty="0"/>
          </a:p>
        </p:txBody>
      </p:sp>
      <p:sp>
        <p:nvSpPr>
          <p:cNvPr id="18435" name="Rectangle 1027">
            <a:extLst>
              <a:ext uri="{FF2B5EF4-FFF2-40B4-BE49-F238E27FC236}">
                <a16:creationId xmlns:a16="http://schemas.microsoft.com/office/drawing/2014/main" id="{363EA7DD-91CF-4272-A490-C120271519AF}"/>
              </a:ext>
            </a:extLst>
          </p:cNvPr>
          <p:cNvSpPr>
            <a:spLocks noGrp="1" noChangeArrowheads="1"/>
          </p:cNvSpPr>
          <p:nvPr>
            <p:ph idx="1"/>
          </p:nvPr>
        </p:nvSpPr>
        <p:spPr>
          <a:xfrm>
            <a:off x="142444" y="1077913"/>
            <a:ext cx="8702883" cy="4991100"/>
          </a:xfrm>
        </p:spPr>
        <p:txBody>
          <a:bodyPr/>
          <a:lstStyle/>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 اصلی باید هم از سیستم‌عامل و هم از فرآیندهای کاربر پشتیبانی 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 یک منبع محدود است و باید به طور کارآمد تخصیص داده 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تخصیص پیوسته</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(Contiguous Allocation):</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یکی از روش‌های اولیه‌ی تخصیص حافظه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 اصلی معمولاً به دو بخش تقسیم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latin typeface="Times New Roman" panose="02020603050405020304" pitchFamily="18" charset="0"/>
                <a:cs typeface="B Nazanin" panose="00000400000000000000" pitchFamily="2" charset="-78"/>
              </a:rPr>
              <a:t>قرارگیری هسته در حافظه می‌تواند در آدرس‌های پایین یا بالا باشد</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این تصمیم به عوامل مختلفی بستگی دارد، مانند محل </a:t>
            </a:r>
            <a:r>
              <a:rPr lang="ar-SA" sz="2400" b="1" dirty="0">
                <a:latin typeface="Times New Roman" panose="02020603050405020304" pitchFamily="18" charset="0"/>
                <a:cs typeface="B Nazanin" panose="00000400000000000000" pitchFamily="2" charset="-78"/>
              </a:rPr>
              <a:t>قرارگیری بردار وقفه</a:t>
            </a:r>
            <a:r>
              <a:rPr lang="en-US" sz="2400" b="1"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(interrupt vector) </a:t>
            </a:r>
            <a:r>
              <a:rPr lang="ar-SA" sz="2400" dirty="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a:p>
            <a:pPr marL="742950" lvl="2" algn="r" rtl="1">
              <a:lnSpc>
                <a:spcPct val="107000"/>
              </a:lnSpc>
              <a:spcBef>
                <a:spcPts val="0"/>
              </a:spcBef>
              <a:spcAft>
                <a:spcPts val="800"/>
              </a:spcAft>
            </a:pPr>
            <a:r>
              <a:rPr lang="ar-SA" sz="2400" dirty="0">
                <a:latin typeface="Times New Roman" panose="02020603050405020304" pitchFamily="18" charset="0"/>
                <a:cs typeface="B Nazanin" panose="00000400000000000000" pitchFamily="2" charset="-78"/>
              </a:rPr>
              <a:t> بسیاری از سیستم‌عامل‌ها (از جمله لینوکس و ویندوز) هسته را در آدرس‌های بالای حافظه قرار می‌دهند</a:t>
            </a:r>
            <a:r>
              <a:rPr lang="en-US" sz="2400" dirty="0">
                <a:latin typeface="Times New Roman" panose="02020603050405020304" pitchFamily="18" charset="0"/>
                <a:cs typeface="B Nazanin" panose="00000400000000000000" pitchFamily="2" charset="-78"/>
              </a:rPr>
              <a:t>.</a:t>
            </a:r>
          </a:p>
          <a:p>
            <a:pPr marL="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فرآیندهای کاربر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سپس در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پایین آدرس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  قرار می‌گیرند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latin typeface="Times New Roman" panose="02020603050405020304" pitchFamily="18" charset="0"/>
                <a:cs typeface="B Nazanin" panose="00000400000000000000" pitchFamily="2" charset="-78"/>
              </a:rPr>
              <a:t>هر فرآیند در یک بخش پیوسته‌ی مجزا از حافظه قرار دارد</a:t>
            </a:r>
            <a:r>
              <a:rPr lang="en-US" sz="2400" dirty="0">
                <a:latin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230612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fa-IR" altLang="en-US" dirty="0">
                <a:cs typeface="B Nazanin" panose="00000400000000000000" pitchFamily="2" charset="-78"/>
              </a:rPr>
              <a:t>فصل ۹: حافظه اصلی</a:t>
            </a:r>
            <a:endParaRPr lang="en-US" altLang="en-US"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8560E35A-794D-4ECB-A0B0-C5E4764E2BAF}"/>
              </a:ext>
            </a:extLst>
          </p:cNvPr>
          <p:cNvSpPr>
            <a:spLocks noGrp="1" noChangeArrowheads="1"/>
          </p:cNvSpPr>
          <p:nvPr>
            <p:ph type="title"/>
          </p:nvPr>
        </p:nvSpPr>
        <p:spPr>
          <a:xfrm>
            <a:off x="866775" y="232005"/>
            <a:ext cx="7820025" cy="576262"/>
          </a:xfrm>
        </p:spPr>
        <p:txBody>
          <a:bodyPr/>
          <a:lstStyle/>
          <a:p>
            <a:pPr eaLnBrk="1" hangingPunct="1"/>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تخصیص پیوسته</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 (ادامه)</a:t>
            </a:r>
            <a:endParaRPr lang="en-US" altLang="en-US" dirty="0"/>
          </a:p>
        </p:txBody>
      </p:sp>
      <p:sp>
        <p:nvSpPr>
          <p:cNvPr id="19459" name="Rectangle 1027">
            <a:extLst>
              <a:ext uri="{FF2B5EF4-FFF2-40B4-BE49-F238E27FC236}">
                <a16:creationId xmlns:a16="http://schemas.microsoft.com/office/drawing/2014/main" id="{05D35068-7CB7-493B-864A-9C27D4AD815C}"/>
              </a:ext>
            </a:extLst>
          </p:cNvPr>
          <p:cNvSpPr>
            <a:spLocks noGrp="1" noChangeArrowheads="1"/>
          </p:cNvSpPr>
          <p:nvPr>
            <p:ph idx="1"/>
          </p:nvPr>
        </p:nvSpPr>
        <p:spPr>
          <a:xfrm>
            <a:off x="273465" y="1093787"/>
            <a:ext cx="8613216" cy="5366747"/>
          </a:xfrm>
        </p:spPr>
        <p:txBody>
          <a:bodyPr/>
          <a:lstStyle/>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از رجیسترهای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جابجایی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(Relocation Registers)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محافظت فرآیندهای کاربر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دسترسی به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یکدیگر و همچنین از تغییر کد و داده‌های سیستم‌عامل استفاده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رجیستر پایه</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مقدار کوچکترین آدرس فیزیکی را در خود نگه می‌دارد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رجیستر محدوده</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دامنه‌ی آدرس‌های منطقی را در خود نگه می‌دارد؛ هر آدرس منطقی باید کمتر از مقدار رجیستر محدوده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واحد مدیریت حافظه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(MMU)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صورت پویا آدرس‌های منطقی را نگاشت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 روش می‌تواند به اقداماتی مانند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موقت</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بودن کد هسته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(Kernel Code)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 تغییر اندازه هسته اجازه دهد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792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539788-E800-4271-88C5-165DD45312EB}"/>
              </a:ext>
            </a:extLst>
          </p:cNvPr>
          <p:cNvSpPr>
            <a:spLocks noGrp="1" noChangeArrowheads="1"/>
          </p:cNvSpPr>
          <p:nvPr>
            <p:ph type="title"/>
          </p:nvPr>
        </p:nvSpPr>
        <p:spPr>
          <a:xfrm>
            <a:off x="788693" y="232005"/>
            <a:ext cx="8442325" cy="576262"/>
          </a:xfrm>
        </p:spPr>
        <p:txBody>
          <a:bodyPr/>
          <a:lstStyle/>
          <a:p>
            <a:pPr eaLnBrk="1" hangingPunct="1"/>
            <a:r>
              <a:rPr lang="en-US" altLang="en-US" sz="2400" dirty="0"/>
              <a:t>Hardware Support for Relocation and Limit Registers</a:t>
            </a:r>
          </a:p>
        </p:txBody>
      </p:sp>
      <p:pic>
        <p:nvPicPr>
          <p:cNvPr id="20483" name="Picture 4" descr="8">
            <a:extLst>
              <a:ext uri="{FF2B5EF4-FFF2-40B4-BE49-F238E27FC236}">
                <a16:creationId xmlns:a16="http://schemas.microsoft.com/office/drawing/2014/main" id="{8B9138A6-75B5-441A-842E-43E123DF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93" y="1882620"/>
            <a:ext cx="7776187" cy="38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69AD85B-657C-45B4-9A55-23530FD605F5}"/>
              </a:ext>
            </a:extLst>
          </p:cNvPr>
          <p:cNvSpPr txBox="1"/>
          <p:nvPr/>
        </p:nvSpPr>
        <p:spPr>
          <a:xfrm>
            <a:off x="1686560" y="3154680"/>
            <a:ext cx="1351280" cy="54864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آدرس منطقی</a:t>
            </a:r>
            <a:endParaRPr lang="en-US" dirty="0"/>
          </a:p>
        </p:txBody>
      </p:sp>
      <p:sp>
        <p:nvSpPr>
          <p:cNvPr id="6" name="TextBox 5">
            <a:extLst>
              <a:ext uri="{FF2B5EF4-FFF2-40B4-BE49-F238E27FC236}">
                <a16:creationId xmlns:a16="http://schemas.microsoft.com/office/drawing/2014/main" id="{A702175D-AB3C-4B8F-AF14-C7284E8A46B7}"/>
              </a:ext>
            </a:extLst>
          </p:cNvPr>
          <p:cNvSpPr txBox="1"/>
          <p:nvPr/>
        </p:nvSpPr>
        <p:spPr>
          <a:xfrm>
            <a:off x="2143760" y="5445046"/>
            <a:ext cx="252984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b="1" dirty="0">
                <a:latin typeface="Times New Roman" panose="02020603050405020304" pitchFamily="18" charset="0"/>
                <a:cs typeface="B Nazanin" panose="00000400000000000000" pitchFamily="2" charset="-78"/>
              </a:rPr>
              <a:t>تله: خطای آدرس</a:t>
            </a:r>
            <a:endParaRPr lang="en-US" dirty="0"/>
          </a:p>
        </p:txBody>
      </p:sp>
      <p:sp>
        <p:nvSpPr>
          <p:cNvPr id="8" name="TextBox 7">
            <a:extLst>
              <a:ext uri="{FF2B5EF4-FFF2-40B4-BE49-F238E27FC236}">
                <a16:creationId xmlns:a16="http://schemas.microsoft.com/office/drawing/2014/main" id="{91B01E59-61B8-4498-B69B-FBA797533FEA}"/>
              </a:ext>
            </a:extLst>
          </p:cNvPr>
          <p:cNvSpPr txBox="1"/>
          <p:nvPr/>
        </p:nvSpPr>
        <p:spPr>
          <a:xfrm>
            <a:off x="2736269" y="1037322"/>
            <a:ext cx="1595120"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محدودیت ثبات</a:t>
            </a:r>
            <a:endParaRPr lang="en-US" sz="2400" dirty="0"/>
          </a:p>
        </p:txBody>
      </p:sp>
      <p:sp>
        <p:nvSpPr>
          <p:cNvPr id="11" name="TextBox 10">
            <a:extLst>
              <a:ext uri="{FF2B5EF4-FFF2-40B4-BE49-F238E27FC236}">
                <a16:creationId xmlns:a16="http://schemas.microsoft.com/office/drawing/2014/main" id="{8AEB9264-F5CB-48EF-8D67-C4A70128428A}"/>
              </a:ext>
            </a:extLst>
          </p:cNvPr>
          <p:cNvSpPr txBox="1"/>
          <p:nvPr/>
        </p:nvSpPr>
        <p:spPr>
          <a:xfrm>
            <a:off x="4673600" y="1051623"/>
            <a:ext cx="1595120"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ثبات جایگذاری</a:t>
            </a:r>
            <a:endParaRPr lang="en-US" sz="2400" dirty="0"/>
          </a:p>
        </p:txBody>
      </p:sp>
      <p:sp>
        <p:nvSpPr>
          <p:cNvPr id="12" name="TextBox 11">
            <a:extLst>
              <a:ext uri="{FF2B5EF4-FFF2-40B4-BE49-F238E27FC236}">
                <a16:creationId xmlns:a16="http://schemas.microsoft.com/office/drawing/2014/main" id="{E192B1CF-F59B-4684-9CA9-F1B351D7FB2F}"/>
              </a:ext>
            </a:extLst>
          </p:cNvPr>
          <p:cNvSpPr txBox="1"/>
          <p:nvPr/>
        </p:nvSpPr>
        <p:spPr>
          <a:xfrm>
            <a:off x="5742442" y="3056989"/>
            <a:ext cx="105255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آدرس فیزیکی</a:t>
            </a:r>
            <a:endParaRPr lang="en-US" dirty="0"/>
          </a:p>
        </p:txBody>
      </p:sp>
      <p:sp>
        <p:nvSpPr>
          <p:cNvPr id="9" name="TextBox 8">
            <a:extLst>
              <a:ext uri="{FF2B5EF4-FFF2-40B4-BE49-F238E27FC236}">
                <a16:creationId xmlns:a16="http://schemas.microsoft.com/office/drawing/2014/main" id="{7FF60780-57F5-42B9-B5B3-69698CE7A43B}"/>
              </a:ext>
            </a:extLst>
          </p:cNvPr>
          <p:cNvSpPr txBox="1"/>
          <p:nvPr/>
        </p:nvSpPr>
        <p:spPr>
          <a:xfrm>
            <a:off x="3601863" y="4204851"/>
            <a:ext cx="508664"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b="1" dirty="0">
                <a:latin typeface="Times New Roman" panose="02020603050405020304" pitchFamily="18" charset="0"/>
                <a:cs typeface="B Nazanin" panose="00000400000000000000" pitchFamily="2" charset="-78"/>
              </a:rPr>
              <a:t>خیر</a:t>
            </a:r>
            <a:endParaRPr lang="en-US" dirty="0"/>
          </a:p>
        </p:txBody>
      </p:sp>
      <p:sp>
        <p:nvSpPr>
          <p:cNvPr id="10" name="TextBox 9">
            <a:extLst>
              <a:ext uri="{FF2B5EF4-FFF2-40B4-BE49-F238E27FC236}">
                <a16:creationId xmlns:a16="http://schemas.microsoft.com/office/drawing/2014/main" id="{E97D7C26-1F4D-438B-9A1A-C4385228BE92}"/>
              </a:ext>
            </a:extLst>
          </p:cNvPr>
          <p:cNvSpPr txBox="1"/>
          <p:nvPr/>
        </p:nvSpPr>
        <p:spPr>
          <a:xfrm>
            <a:off x="4031053" y="3333988"/>
            <a:ext cx="78023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b="1" dirty="0">
                <a:latin typeface="Times New Roman" panose="02020603050405020304" pitchFamily="18" charset="0"/>
                <a:cs typeface="B Nazanin" panose="00000400000000000000" pitchFamily="2" charset="-78"/>
              </a:rPr>
              <a:t>بلی</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E547A1C-BA00-4FD5-B75F-1BA0C14CB239}"/>
              </a:ext>
            </a:extLst>
          </p:cNvPr>
          <p:cNvSpPr>
            <a:spLocks noGrp="1" noChangeArrowheads="1"/>
          </p:cNvSpPr>
          <p:nvPr>
            <p:ph type="title"/>
          </p:nvPr>
        </p:nvSpPr>
        <p:spPr>
          <a:xfrm>
            <a:off x="559837" y="184150"/>
            <a:ext cx="8438113" cy="615950"/>
          </a:xfrm>
        </p:spPr>
        <p:txBody>
          <a:bodyPr/>
          <a:lstStyle/>
          <a:p>
            <a:pPr eaLnBrk="1" hangingPunct="1"/>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اندازه پارتیشن متغیر</a:t>
            </a:r>
            <a:endParaRPr lang="en-US" altLang="en-US" dirty="0"/>
          </a:p>
        </p:txBody>
      </p:sp>
      <p:sp>
        <p:nvSpPr>
          <p:cNvPr id="21507" name="Rectangle 3">
            <a:extLst>
              <a:ext uri="{FF2B5EF4-FFF2-40B4-BE49-F238E27FC236}">
                <a16:creationId xmlns:a16="http://schemas.microsoft.com/office/drawing/2014/main" id="{4B12B19D-5F62-4569-A4AE-2840954F1ED4}"/>
              </a:ext>
            </a:extLst>
          </p:cNvPr>
          <p:cNvSpPr>
            <a:spLocks noGrp="1" noChangeArrowheads="1"/>
          </p:cNvSpPr>
          <p:nvPr>
            <p:ph idx="1"/>
          </p:nvPr>
        </p:nvSpPr>
        <p:spPr>
          <a:xfrm>
            <a:off x="224444" y="906088"/>
            <a:ext cx="8703425" cy="3767002"/>
          </a:xfrm>
        </p:spPr>
        <p:txBody>
          <a:bodyPr/>
          <a:lstStyle/>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تخصیص چندبخشی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(Multiple-Partition Allocation):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این روش، درجه چندبرنامگی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(Multiprogramming)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توسط تعداد پارتیشن‌ها محدود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کارایی بیشتر، </a:t>
            </a:r>
            <a:r>
              <a:rPr lang="ar-SA" sz="24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اندازه‌های پارتیشن‌ها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متغیر هستند (متناسب با نیازهای یک فرآیند خاص)</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سوراخ</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(Hole):</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بلوکی از حافظه در دسترس؛ سوراخ‌ها با اندازه‌های مختلف در سراسر حافظه پراکنده‌اند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508" name="Picture 5" descr="W:\os-book\OS10\slide-dir\os-figures\9_07.jpg">
            <a:extLst>
              <a:ext uri="{FF2B5EF4-FFF2-40B4-BE49-F238E27FC236}">
                <a16:creationId xmlns:a16="http://schemas.microsoft.com/office/drawing/2014/main" id="{6DDB2633-499B-427F-A2B7-19B399A9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662" y="4771506"/>
            <a:ext cx="5852771" cy="173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4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E547A1C-BA00-4FD5-B75F-1BA0C14CB239}"/>
              </a:ext>
            </a:extLst>
          </p:cNvPr>
          <p:cNvSpPr>
            <a:spLocks noGrp="1" noChangeArrowheads="1"/>
          </p:cNvSpPr>
          <p:nvPr>
            <p:ph type="title"/>
          </p:nvPr>
        </p:nvSpPr>
        <p:spPr>
          <a:xfrm>
            <a:off x="559837" y="184150"/>
            <a:ext cx="8438113" cy="615950"/>
          </a:xfrm>
        </p:spPr>
        <p:txBody>
          <a:bodyPr/>
          <a:lstStyle/>
          <a:p>
            <a:pPr eaLnBrk="1" hangingPunct="1"/>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اندازه پارتیشن متغیر</a:t>
            </a:r>
            <a:endParaRPr lang="en-US" altLang="en-US" dirty="0"/>
          </a:p>
        </p:txBody>
      </p:sp>
      <p:sp>
        <p:nvSpPr>
          <p:cNvPr id="21507" name="Rectangle 3">
            <a:extLst>
              <a:ext uri="{FF2B5EF4-FFF2-40B4-BE49-F238E27FC236}">
                <a16:creationId xmlns:a16="http://schemas.microsoft.com/office/drawing/2014/main" id="{4B12B19D-5F62-4569-A4AE-2840954F1ED4}"/>
              </a:ext>
            </a:extLst>
          </p:cNvPr>
          <p:cNvSpPr>
            <a:spLocks noGrp="1" noChangeArrowheads="1"/>
          </p:cNvSpPr>
          <p:nvPr>
            <p:ph idx="1"/>
          </p:nvPr>
        </p:nvSpPr>
        <p:spPr>
          <a:xfrm>
            <a:off x="224444" y="906088"/>
            <a:ext cx="8703425" cy="3767002"/>
          </a:xfrm>
        </p:spPr>
        <p:txBody>
          <a:bodyPr/>
          <a:lstStyle/>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 فرآیندی وارد می‌شود، حافظه‌ای از یک سوراخ به اندازه‌ی کافی برای جای دادن آن به آن اختصاص داده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خارج شدن یک فرآیند، پارتیشن آن را آزاد می‌کند و پارتیشن‌های مجاور آزاد با هم ترکیب می‌شوند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سیستم‌عامل اطلاعات زیر را نگهداری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الف) پارتیشن‌های اختصاص‌یافته</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 پارتیشن‌های آزاد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سوراخ‌ها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508" name="Picture 5" descr="W:\os-book\OS10\slide-dir\os-figures\9_07.jpg">
            <a:extLst>
              <a:ext uri="{FF2B5EF4-FFF2-40B4-BE49-F238E27FC236}">
                <a16:creationId xmlns:a16="http://schemas.microsoft.com/office/drawing/2014/main" id="{6DDB2633-499B-427F-A2B7-19B399A9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662" y="4771506"/>
            <a:ext cx="5852771" cy="173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68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1A741CD-CC0B-4B8D-B4DA-1C981F6F7248}"/>
              </a:ext>
            </a:extLst>
          </p:cNvPr>
          <p:cNvSpPr>
            <a:spLocks noGrp="1" noChangeArrowheads="1"/>
          </p:cNvSpPr>
          <p:nvPr>
            <p:ph type="title"/>
          </p:nvPr>
        </p:nvSpPr>
        <p:spPr>
          <a:xfrm>
            <a:off x="989886" y="235762"/>
            <a:ext cx="7772400" cy="576262"/>
          </a:xfrm>
        </p:spPr>
        <p:txBody>
          <a:bodyPr/>
          <a:lstStyle/>
          <a:p>
            <a:pPr eaLnBrk="1" hangingPunct="1"/>
            <a:r>
              <a:rPr lang="en-US" altLang="en-US" dirty="0"/>
              <a:t>Dynamic Storage-Allocation Problem</a:t>
            </a:r>
          </a:p>
        </p:txBody>
      </p:sp>
      <p:sp>
        <p:nvSpPr>
          <p:cNvPr id="22531" name="Rectangle 3">
            <a:extLst>
              <a:ext uri="{FF2B5EF4-FFF2-40B4-BE49-F238E27FC236}">
                <a16:creationId xmlns:a16="http://schemas.microsoft.com/office/drawing/2014/main" id="{046846F0-F200-438E-8BA7-F729921F7A72}"/>
              </a:ext>
            </a:extLst>
          </p:cNvPr>
          <p:cNvSpPr>
            <a:spLocks noGrp="1" noChangeArrowheads="1"/>
          </p:cNvSpPr>
          <p:nvPr>
            <p:ph idx="1"/>
          </p:nvPr>
        </p:nvSpPr>
        <p:spPr>
          <a:xfrm>
            <a:off x="555079" y="1006299"/>
            <a:ext cx="8313223" cy="4978865"/>
          </a:xfrm>
        </p:spPr>
        <p:txBody>
          <a:bodyPr/>
          <a:lstStyle/>
          <a:p>
            <a:pPr marL="0" marR="0" algn="r" rtl="1">
              <a:lnSpc>
                <a:spcPct val="107000"/>
              </a:lnSpc>
              <a:spcBef>
                <a:spcPts val="0"/>
              </a:spcBef>
              <a:spcAft>
                <a:spcPts val="800"/>
              </a:spcAft>
            </a:pP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چگونه می‌توان درخواست فضای به اندازه‌ی</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از لیستی از سوراخ‌های آزاد را برآورده کرد؟</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اولین برازش</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(First-fit):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اختصاص اولین سوراخی که به اندازه‌ی کافی بزرگ است</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بهترین برازش</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(Best-fit):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اختصاص کوچکترین سوراخی که به اندازه‌ی کافی بزرگ است؛ مگر اینکه بر اساس اندازه مرتب شده باشند، کل لیست را باید جستجو کرد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این روش کوچکترین سوراخ باقی‌مانده را ایجاد می‌کند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بدترین برازش</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(Worst-fit):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اختصاص بزرگترین سوراخ؛ همچنین باید کل لیست را جستجو کرد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p>
          <a:p>
            <a:pPr lvl="2"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dirty="0">
                <a:latin typeface="Times New Roman" panose="02020603050405020304" pitchFamily="18" charset="0"/>
                <a:cs typeface="B Nazanin" panose="00000400000000000000" pitchFamily="2" charset="-78"/>
              </a:rPr>
              <a:t>این روش بزرگترین سوراخ باقی‌مانده را ایجاد می‌کند</a:t>
            </a:r>
            <a:r>
              <a:rPr lang="en-US" sz="2200" dirty="0">
                <a:latin typeface="Times New Roman" panose="02020603050405020304" pitchFamily="18" charset="0"/>
                <a:cs typeface="B Nazanin" panose="00000400000000000000" pitchFamily="2" charset="-78"/>
              </a:rPr>
              <a:t>.</a:t>
            </a:r>
            <a:endParaRPr lang="en-US" sz="2200" dirty="0">
              <a:latin typeface="Calibri" panose="020F0502020204030204" pitchFamily="34" charset="0"/>
              <a:ea typeface="Times New Roman" panose="02020603050405020304" pitchFamily="18" charset="0"/>
              <a:cs typeface="Arial" panose="020B0604020202020204" pitchFamily="34" charset="0"/>
            </a:endParaRPr>
          </a:p>
          <a:p>
            <a:pPr algn="r" rtl="1"/>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اولین برازش و بهترین برازش از نظر سرعت و استفاده از حافظه نسبت به بدترین برازش بهتر عمل می‌کنند</a:t>
            </a:r>
            <a:endParaRPr lang="en-US" altLang="en-US" sz="2200" dirty="0"/>
          </a:p>
        </p:txBody>
      </p:sp>
    </p:spTree>
    <p:extLst>
      <p:ext uri="{BB962C8B-B14F-4D97-AF65-F5344CB8AC3E}">
        <p14:creationId xmlns:p14="http://schemas.microsoft.com/office/powerpoint/2010/main" val="345400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534D9BC0-752C-49BF-81BD-50A1A3166DAB}"/>
              </a:ext>
            </a:extLst>
          </p:cNvPr>
          <p:cNvSpPr>
            <a:spLocks noGrp="1" noChangeArrowheads="1"/>
          </p:cNvSpPr>
          <p:nvPr>
            <p:ph type="title"/>
          </p:nvPr>
        </p:nvSpPr>
        <p:spPr>
          <a:xfrm>
            <a:off x="855663" y="236379"/>
            <a:ext cx="7831137" cy="576263"/>
          </a:xfrm>
        </p:spPr>
        <p:txBody>
          <a:bodyPr/>
          <a:lstStyle/>
          <a:p>
            <a:pPr eaLnBrk="1" hangingPunct="1"/>
            <a:r>
              <a:rPr lang="ar-SA" sz="3200" b="1" dirty="0">
                <a:latin typeface="Calibri" panose="020F0502020204030204" pitchFamily="34" charset="0"/>
                <a:cs typeface="B Nazanin" panose="00000400000000000000" pitchFamily="2" charset="-78"/>
              </a:rPr>
              <a:t>پراکندگی</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1" dirty="0">
                <a:latin typeface="Calibri" panose="020F0502020204030204" pitchFamily="34" charset="0"/>
                <a:cs typeface="B Nazanin" panose="00000400000000000000" pitchFamily="2" charset="-78"/>
              </a:rPr>
              <a:t>Fragmentation</a:t>
            </a:r>
            <a:endParaRPr lang="en-US" altLang="en-US" dirty="0"/>
          </a:p>
        </p:txBody>
      </p:sp>
      <p:sp>
        <p:nvSpPr>
          <p:cNvPr id="23555" name="Rectangle 1027">
            <a:extLst>
              <a:ext uri="{FF2B5EF4-FFF2-40B4-BE49-F238E27FC236}">
                <a16:creationId xmlns:a16="http://schemas.microsoft.com/office/drawing/2014/main" id="{C8EC98FB-DB12-4D53-B1D8-DA0D6EC9FEE0}"/>
              </a:ext>
            </a:extLst>
          </p:cNvPr>
          <p:cNvSpPr>
            <a:spLocks noGrp="1" noChangeArrowheads="1"/>
          </p:cNvSpPr>
          <p:nvPr>
            <p:ph idx="1"/>
          </p:nvPr>
        </p:nvSpPr>
        <p:spPr>
          <a:xfrm>
            <a:off x="855663" y="1114425"/>
            <a:ext cx="7895230" cy="4999038"/>
          </a:xfrm>
        </p:spPr>
        <p:txBody>
          <a:bodyPr/>
          <a:lstStyle/>
          <a:p>
            <a:pPr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Calibri" panose="020F0502020204030204" pitchFamily="34" charset="0"/>
                <a:ea typeface="Calibri" panose="020F0502020204030204" pitchFamily="34" charset="0"/>
                <a:cs typeface="B Nazanin" panose="00000400000000000000" pitchFamily="2" charset="-78"/>
              </a:rPr>
              <a:t>فرض کنید یک طرح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تخصیص چندبخشی</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(Multiple-Partition Allocation)</a:t>
            </a:r>
            <a:r>
              <a:rPr lang="ar-SA" sz="2000" dirty="0">
                <a:effectLst/>
                <a:latin typeface="Calibri" panose="020F0502020204030204" pitchFamily="34" charset="0"/>
                <a:ea typeface="Calibri" panose="020F0502020204030204" pitchFamily="34" charset="0"/>
                <a:cs typeface="B Nazanin" panose="00000400000000000000" pitchFamily="2" charset="-78"/>
              </a:rPr>
              <a:t> با فضایی خالی به اندازه </a:t>
            </a:r>
            <a:r>
              <a:rPr lang="fa-IR" sz="2000" dirty="0">
                <a:effectLst/>
                <a:latin typeface="Calibri" panose="020F0502020204030204" pitchFamily="34" charset="0"/>
                <a:ea typeface="Calibri" panose="020F0502020204030204" pitchFamily="34" charset="0"/>
                <a:cs typeface="B Nazanin" panose="00000400000000000000" pitchFamily="2" charset="-78"/>
              </a:rPr>
              <a:t>۱۸۴۶۴</a:t>
            </a:r>
            <a:r>
              <a:rPr lang="ar-SA" sz="2000" dirty="0">
                <a:effectLst/>
                <a:latin typeface="Calibri" panose="020F0502020204030204" pitchFamily="34" charset="0"/>
                <a:ea typeface="Calibri" panose="020F0502020204030204" pitchFamily="34" charset="0"/>
                <a:cs typeface="B Nazanin" panose="00000400000000000000" pitchFamily="2" charset="-78"/>
              </a:rPr>
              <a:t> بایت داریم</a:t>
            </a:r>
            <a:r>
              <a:rPr lang="en-US" sz="2000" dirty="0">
                <a:effectLst/>
                <a:latin typeface="Calibri" panose="020F0502020204030204" pitchFamily="34" charset="0"/>
                <a:ea typeface="Calibri" panose="020F0502020204030204" pitchFamily="34"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Calibri" panose="020F0502020204030204" pitchFamily="34" charset="0"/>
                <a:ea typeface="Calibri" panose="020F0502020204030204" pitchFamily="34" charset="0"/>
                <a:cs typeface="B Nazanin" panose="00000400000000000000" pitchFamily="2" charset="-78"/>
              </a:rPr>
              <a:t>اگر فرآیند بعدی </a:t>
            </a:r>
            <a:r>
              <a:rPr lang="fa-IR" sz="2000" dirty="0">
                <a:effectLst/>
                <a:latin typeface="Calibri" panose="020F0502020204030204" pitchFamily="34" charset="0"/>
                <a:ea typeface="Calibri" panose="020F0502020204030204" pitchFamily="34" charset="0"/>
                <a:cs typeface="B Nazanin" panose="00000400000000000000" pitchFamily="2" charset="-78"/>
              </a:rPr>
              <a:t>۱۸۴۶۲</a:t>
            </a:r>
            <a:r>
              <a:rPr lang="ar-SA" sz="2000" dirty="0">
                <a:effectLst/>
                <a:latin typeface="Calibri" panose="020F0502020204030204" pitchFamily="34" charset="0"/>
                <a:ea typeface="Calibri" panose="020F0502020204030204" pitchFamily="34" charset="0"/>
                <a:cs typeface="B Nazanin" panose="00000400000000000000" pitchFamily="2" charset="-78"/>
              </a:rPr>
              <a:t> بایت حافظه درخواست کند، چه اتفاقی می‌افتد؟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000" dirty="0">
                <a:effectLst/>
                <a:latin typeface="Calibri" panose="020F0502020204030204" pitchFamily="34" charset="0"/>
                <a:ea typeface="Calibri" panose="020F0502020204030204" pitchFamily="34" charset="0"/>
                <a:cs typeface="B Nazanin" panose="00000400000000000000" pitchFamily="2" charset="-78"/>
              </a:rPr>
              <a:t>اگر دقیقاً همان بلوک درخواستی را اختصاص دهیم، با یک فضای خالی </a:t>
            </a:r>
            <a:r>
              <a:rPr lang="fa-IR" sz="2000" dirty="0">
                <a:effectLst/>
                <a:latin typeface="Calibri" panose="020F0502020204030204" pitchFamily="34" charset="0"/>
                <a:ea typeface="Calibri" panose="020F0502020204030204" pitchFamily="34" charset="0"/>
                <a:cs typeface="B Nazanin" panose="00000400000000000000" pitchFamily="2" charset="-78"/>
              </a:rPr>
              <a:t>۲</a:t>
            </a:r>
            <a:r>
              <a:rPr lang="ar-SA" sz="2000" dirty="0">
                <a:effectLst/>
                <a:latin typeface="Calibri" panose="020F0502020204030204" pitchFamily="34" charset="0"/>
                <a:ea typeface="Calibri" panose="020F0502020204030204" pitchFamily="34" charset="0"/>
                <a:cs typeface="B Nazanin" panose="00000400000000000000" pitchFamily="2" charset="-78"/>
              </a:rPr>
              <a:t> بایتی باقی می‌مانیم</a:t>
            </a:r>
            <a:r>
              <a:rPr lang="en-US" sz="2000" dirty="0">
                <a:effectLst/>
                <a:latin typeface="Calibri" panose="020F0502020204030204" pitchFamily="34" charset="0"/>
                <a:ea typeface="Calibri" panose="020F0502020204030204" pitchFamily="34" charset="0"/>
                <a:cs typeface="B Nazanin" panose="00000400000000000000" pitchFamily="2" charset="-78"/>
              </a:rPr>
              <a:t>.</a:t>
            </a:r>
          </a:p>
          <a:p>
            <a:pPr>
              <a:spcAft>
                <a:spcPts val="0"/>
              </a:spcAft>
            </a:pPr>
            <a:endParaRPr lang="en-US" sz="1400" dirty="0">
              <a:effectLst/>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000" dirty="0">
                <a:latin typeface="Calibri" panose="020F0502020204030204" pitchFamily="34" charset="0"/>
                <a:cs typeface="B Nazanin" panose="00000400000000000000" pitchFamily="2" charset="-78"/>
              </a:rPr>
              <a:t>مدیریت این فضای خالی کوچک، از خود آن فضا، کارایی کمتری خواهد داشت</a:t>
            </a:r>
            <a:r>
              <a:rPr lang="en-US" sz="2000" dirty="0">
                <a:latin typeface="Calibri" panose="020F0502020204030204" pitchFamily="34" charset="0"/>
                <a:cs typeface="B Nazanin" panose="00000400000000000000" pitchFamily="2" charset="-78"/>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b="1" dirty="0">
                <a:latin typeface="Calibri" panose="020F0502020204030204" pitchFamily="34" charset="0"/>
                <a:cs typeface="B Nazanin" panose="00000400000000000000" pitchFamily="2" charset="-78"/>
              </a:rPr>
              <a:t>پراکندگی خارجی</a:t>
            </a:r>
            <a:r>
              <a:rPr lang="en-US" sz="2000" b="1" dirty="0">
                <a:latin typeface="Calibri" panose="020F0502020204030204" pitchFamily="34" charset="0"/>
                <a:cs typeface="B Nazanin" panose="00000400000000000000" pitchFamily="2" charset="-78"/>
              </a:rPr>
              <a:t> (External Fragmentation):</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000" dirty="0">
                <a:latin typeface="Calibri" panose="020F0502020204030204" pitchFamily="34" charset="0"/>
                <a:cs typeface="B Nazanin" panose="00000400000000000000" pitchFamily="2" charset="-78"/>
              </a:rPr>
              <a:t>زمانی رخ می‌دهد که فضای خالی کافی در حافظه وجود داشته باشد، اما این فضا به قطعات کوچک غیرقابل استفاده تقسیم شود</a:t>
            </a:r>
            <a:r>
              <a:rPr lang="en-US" sz="2000" dirty="0">
                <a:latin typeface="Calibri" panose="020F0502020204030204" pitchFamily="34" charset="0"/>
                <a:cs typeface="B Nazanin" panose="00000400000000000000" pitchFamily="2" charset="-78"/>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000" dirty="0">
                <a:latin typeface="Calibri" panose="020F0502020204030204" pitchFamily="34" charset="0"/>
                <a:cs typeface="B Nazanin" panose="00000400000000000000" pitchFamily="2" charset="-78"/>
              </a:rPr>
              <a:t>هیچ یک از قطعات به تنهایی برای برآورده کردن نیازهای حافظه یک فرایند جدید کافی نیست</a:t>
            </a:r>
            <a:r>
              <a:rPr lang="en-US" sz="2000" dirty="0">
                <a:latin typeface="Calibri" panose="020F0502020204030204" pitchFamily="34" charset="0"/>
                <a:cs typeface="B Nazanin" panose="00000400000000000000" pitchFamily="2" charset="-78"/>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endParaRPr lang="en-US" sz="2000" dirty="0">
              <a:latin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23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534D9BC0-752C-49BF-81BD-50A1A3166DAB}"/>
              </a:ext>
            </a:extLst>
          </p:cNvPr>
          <p:cNvSpPr>
            <a:spLocks noGrp="1" noChangeArrowheads="1"/>
          </p:cNvSpPr>
          <p:nvPr>
            <p:ph type="title"/>
          </p:nvPr>
        </p:nvSpPr>
        <p:spPr>
          <a:xfrm>
            <a:off x="855663" y="236379"/>
            <a:ext cx="7831137" cy="576263"/>
          </a:xfrm>
        </p:spPr>
        <p:txBody>
          <a:bodyPr/>
          <a:lstStyle/>
          <a:p>
            <a:pPr eaLnBrk="1" hangingPunct="1"/>
            <a:r>
              <a:rPr lang="ar-SA" sz="3200" b="1" dirty="0">
                <a:latin typeface="Calibri" panose="020F0502020204030204" pitchFamily="34" charset="0"/>
                <a:cs typeface="B Nazanin" panose="00000400000000000000" pitchFamily="2" charset="-78"/>
              </a:rPr>
              <a:t>پراکندگی</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1" dirty="0">
                <a:latin typeface="Calibri" panose="020F0502020204030204" pitchFamily="34" charset="0"/>
                <a:cs typeface="B Nazanin" panose="00000400000000000000" pitchFamily="2" charset="-78"/>
              </a:rPr>
              <a:t>Fragmentation</a:t>
            </a:r>
            <a:endParaRPr lang="en-US" altLang="en-US" dirty="0"/>
          </a:p>
        </p:txBody>
      </p:sp>
      <p:sp>
        <p:nvSpPr>
          <p:cNvPr id="23555" name="Rectangle 1027">
            <a:extLst>
              <a:ext uri="{FF2B5EF4-FFF2-40B4-BE49-F238E27FC236}">
                <a16:creationId xmlns:a16="http://schemas.microsoft.com/office/drawing/2014/main" id="{C8EC98FB-DB12-4D53-B1D8-DA0D6EC9FEE0}"/>
              </a:ext>
            </a:extLst>
          </p:cNvPr>
          <p:cNvSpPr>
            <a:spLocks noGrp="1" noChangeArrowheads="1"/>
          </p:cNvSpPr>
          <p:nvPr>
            <p:ph idx="1"/>
          </p:nvPr>
        </p:nvSpPr>
        <p:spPr>
          <a:xfrm>
            <a:off x="855663" y="1114425"/>
            <a:ext cx="7663186" cy="4999038"/>
          </a:xfrm>
        </p:spPr>
        <p:txBody>
          <a:bodyPr/>
          <a:lstStyle/>
          <a:p>
            <a:pPr marL="342900" marR="0" lvl="0" indent="-342900" algn="r" rtl="1">
              <a:buFont typeface="Wingdings" panose="05000000000000000000" pitchFamily="2" charset="2"/>
              <a:buChar char=""/>
              <a:tabLst>
                <a:tab pos="457200" algn="l"/>
              </a:tabLst>
            </a:pPr>
            <a:r>
              <a:rPr lang="ar-SA" sz="2400" b="1" dirty="0">
                <a:latin typeface="Calibri" panose="020F0502020204030204" pitchFamily="34" charset="0"/>
                <a:cs typeface="B Nazanin" panose="00000400000000000000" pitchFamily="2" charset="-78"/>
              </a:rPr>
              <a:t>پراکندگی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داخلی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(Internal Fragmentation):</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حافظه‌ی اختصاص‌یافته ممکن است کمی بزرگ‌تر از حافظه‌ی درخواست‌شده باشد؛ این اختلاف اندازه، حافظه‌ای داخلی یک پارتیشن است که استفاده نمی‌شود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تحلیل اولین برازش نشان می‌دهد که با اختصاص</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بلوک،</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تقریبا نیم 0.5</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N</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دیگری از بلوک‌ها دست می‌روند که تقریبا یک سوم حافظه می‌شود که غیرقابل استفاده می‌شود.این خاصیت به قانون ۵۰ درصد شناخته می‌شود.  </a:t>
            </a:r>
          </a:p>
        </p:txBody>
      </p:sp>
      <p:pic>
        <p:nvPicPr>
          <p:cNvPr id="1027" name="Picture 3" descr="Memory Management in Operating Systems Explained">
            <a:extLst>
              <a:ext uri="{FF2B5EF4-FFF2-40B4-BE49-F238E27FC236}">
                <a16:creationId xmlns:a16="http://schemas.microsoft.com/office/drawing/2014/main" id="{184F688C-2D95-478D-813C-83E6E462DA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533"/>
          <a:stretch/>
        </p:blipFill>
        <p:spPr bwMode="auto">
          <a:xfrm>
            <a:off x="1443526" y="3732075"/>
            <a:ext cx="6655409" cy="274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66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8491A6-3C3E-4138-B669-0D4F9036684F}"/>
              </a:ext>
            </a:extLst>
          </p:cNvPr>
          <p:cNvSpPr>
            <a:spLocks noGrp="1"/>
          </p:cNvSpPr>
          <p:nvPr>
            <p:ph type="title"/>
          </p:nvPr>
        </p:nvSpPr>
        <p:spPr>
          <a:xfrm>
            <a:off x="457200" y="248493"/>
            <a:ext cx="8229600" cy="576263"/>
          </a:xfrm>
        </p:spPr>
        <p:txBody>
          <a:bodyPr/>
          <a:lstStyle/>
          <a:p>
            <a:r>
              <a:rPr lang="ar-SA" sz="3200" b="1" dirty="0">
                <a:latin typeface="Calibri" panose="020F0502020204030204" pitchFamily="34" charset="0"/>
                <a:cs typeface="B Nazanin" panose="00000400000000000000" pitchFamily="2" charset="-78"/>
              </a:rPr>
              <a:t>پراکندگی </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(ادامه)</a:t>
            </a:r>
            <a:endParaRPr lang="en-US" altLang="en-US" dirty="0"/>
          </a:p>
        </p:txBody>
      </p:sp>
      <p:sp>
        <p:nvSpPr>
          <p:cNvPr id="24579" name="Content Placeholder 2">
            <a:extLst>
              <a:ext uri="{FF2B5EF4-FFF2-40B4-BE49-F238E27FC236}">
                <a16:creationId xmlns:a16="http://schemas.microsoft.com/office/drawing/2014/main" id="{73A91733-AB03-41FF-84D0-DFF0EF0FE2D4}"/>
              </a:ext>
            </a:extLst>
          </p:cNvPr>
          <p:cNvSpPr>
            <a:spLocks noGrp="1"/>
          </p:cNvSpPr>
          <p:nvPr>
            <p:ph idx="1"/>
          </p:nvPr>
        </p:nvSpPr>
        <p:spPr>
          <a:xfrm>
            <a:off x="849086" y="1154113"/>
            <a:ext cx="7953082" cy="5169775"/>
          </a:xfrm>
        </p:spPr>
        <p:txBody>
          <a:bodyPr/>
          <a:lstStyle/>
          <a:p>
            <a:pPr marL="0" marR="0" algn="r" rtl="1">
              <a:lnSpc>
                <a:spcPct val="107000"/>
              </a:lnSpc>
              <a:spcBef>
                <a:spcPts val="0"/>
              </a:spcBef>
              <a:spcAft>
                <a:spcPts val="800"/>
              </a:spcAft>
            </a:pPr>
            <a:r>
              <a:rPr lang="ar-SA" sz="2400" b="1" dirty="0">
                <a:latin typeface="Calibri" panose="020F0502020204030204" pitchFamily="34" charset="0"/>
                <a:cs typeface="B Nazanin" panose="00000400000000000000" pitchFamily="2" charset="-78"/>
              </a:rPr>
              <a:t>پراکندگی</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خارجی</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را می‌توان با فرآیندی به نام فشرده‌سازی کاهش داد</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400050" lvl="1" algn="r" rtl="1">
              <a:lnSpc>
                <a:spcPct val="107000"/>
              </a:lnSpc>
              <a:spcBef>
                <a:spcPts val="0"/>
              </a:spcBef>
              <a:spcAft>
                <a:spcPts val="800"/>
              </a:spcAf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 کار شامل جابه‌جا کردن محتوای حافظه برای ادغام تمام حافظه‌های آزاد در یک بلوک بزرگ پیوسته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400050" lvl="1"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فشرده‌سازی تنها در صورتی امکان‌پذیر است که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relocation</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یا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جابه‌جایی حافظه پویا باشد و در زمان اجرا انجام شود (یعنی آدرس‌های حافظه بتوانند در حین اجرای برنامه تغییر کنند)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مشکلات ورودی/خروجی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(I/O)</a:t>
            </a: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 یک فرایند درگیر عملیات ورودی/خروجی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(I/O)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باشد، مشکلاتی ایجاد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جلوگیری از از دست رفتن داده‌ها، می‌توان</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کل فرایند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I/O</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در حافظه نگه داشت (که رویکردی ناکارآمد است)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عملیات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I/O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فقط به بافرهای مدیریت‌شده توسط سیستم‌عامل انجام داد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8855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E725BB56-A638-4160-B622-2B266E8E7972}"/>
              </a:ext>
            </a:extLst>
          </p:cNvPr>
          <p:cNvSpPr>
            <a:spLocks noGrp="1" noChangeArrowheads="1"/>
          </p:cNvSpPr>
          <p:nvPr>
            <p:ph type="title"/>
          </p:nvPr>
        </p:nvSpPr>
        <p:spPr>
          <a:xfrm>
            <a:off x="457200" y="236379"/>
            <a:ext cx="8229600" cy="576263"/>
          </a:xfrm>
        </p:spPr>
        <p:txBody>
          <a:bodyPr/>
          <a:lstStyle/>
          <a:p>
            <a:pPr eaLnBrk="1" hangingPunct="1"/>
            <a:r>
              <a:rPr lang="fa-IR" altLang="en-US" dirty="0">
                <a:latin typeface="Times New Roman" panose="02020603050405020304" pitchFamily="18" charset="0"/>
                <a:cs typeface="B Nazanin" panose="00000400000000000000" pitchFamily="2" charset="-78"/>
              </a:rPr>
              <a:t>صفحه بندی</a:t>
            </a:r>
            <a:endParaRPr lang="en-US" altLang="en-US" dirty="0"/>
          </a:p>
        </p:txBody>
      </p:sp>
      <p:sp>
        <p:nvSpPr>
          <p:cNvPr id="25603" name="Rectangle 1027">
            <a:extLst>
              <a:ext uri="{FF2B5EF4-FFF2-40B4-BE49-F238E27FC236}">
                <a16:creationId xmlns:a16="http://schemas.microsoft.com/office/drawing/2014/main" id="{441B5E44-FE32-44C1-BCFC-248B4940F17D}"/>
              </a:ext>
            </a:extLst>
          </p:cNvPr>
          <p:cNvSpPr>
            <a:spLocks noGrp="1" noChangeArrowheads="1"/>
          </p:cNvSpPr>
          <p:nvPr>
            <p:ph idx="1"/>
          </p:nvPr>
        </p:nvSpPr>
        <p:spPr>
          <a:xfrm>
            <a:off x="282011" y="848420"/>
            <a:ext cx="8563315" cy="4764087"/>
          </a:xfrm>
        </p:spPr>
        <p:txBody>
          <a:bodyPr/>
          <a:lstStyle/>
          <a:p>
            <a:pPr marL="0" marR="0" algn="r" rtl="1">
              <a:spcBef>
                <a:spcPts val="0"/>
              </a:spcBef>
              <a:spcAft>
                <a:spcPts val="0"/>
              </a:spcAft>
            </a:pPr>
            <a:r>
              <a:rPr lang="ar-SA" sz="2400" dirty="0">
                <a:solidFill>
                  <a:srgbClr val="1F1F1F"/>
                </a:solidFill>
                <a:effectLst/>
                <a:latin typeface="Google Sans"/>
                <a:ea typeface="Times New Roman" panose="02020603050405020304" pitchFamily="18" charset="0"/>
                <a:cs typeface="B Nazanin" panose="00000400000000000000" pitchFamily="2" charset="-78"/>
              </a:rPr>
              <a:t>فضای آدرس فیزیکی یک فرآیند می‌تواند </a:t>
            </a:r>
            <a:r>
              <a:rPr lang="ar-SA" sz="2400" b="1" dirty="0">
                <a:solidFill>
                  <a:srgbClr val="1F1F1F"/>
                </a:solidFill>
                <a:effectLst/>
                <a:latin typeface="Google Sans"/>
                <a:ea typeface="Times New Roman" panose="02020603050405020304" pitchFamily="18" charset="0"/>
                <a:cs typeface="B Nazanin" panose="00000400000000000000" pitchFamily="2" charset="-78"/>
              </a:rPr>
              <a:t>غیرپیوسته</a:t>
            </a:r>
            <a:r>
              <a:rPr lang="ar-SA" sz="2400" dirty="0">
                <a:solidFill>
                  <a:srgbClr val="1F1F1F"/>
                </a:solidFill>
                <a:effectLst/>
                <a:latin typeface="Google Sans"/>
                <a:ea typeface="Times New Roman" panose="02020603050405020304" pitchFamily="18" charset="0"/>
                <a:cs typeface="B Nazanin" panose="00000400000000000000" pitchFamily="2" charset="-78"/>
              </a:rPr>
              <a:t> باشد. به این معنی که بخش‌های مختلف حافظه به فرآیند اختصاص داده می‌شود و این بخش‌ها الزاما مجاور هم قرار ندارند، به شرطی که فضای خالی در دسترس باشد. این روش مزایای زیر را به همراه دارد:</a:t>
            </a:r>
            <a:endParaRPr lang="en-US" sz="2400" dirty="0">
              <a:solidFill>
                <a:srgbClr val="1F1F1F"/>
              </a:solidFill>
              <a:effectLst/>
              <a:latin typeface="Google Sans"/>
              <a:ea typeface="Times New Roman" panose="02020603050405020304" pitchFamily="18" charset="0"/>
              <a:cs typeface="B Nazanin" panose="00000400000000000000" pitchFamily="2" charset="-78"/>
            </a:endParaRPr>
          </a:p>
          <a:p>
            <a:pPr marL="0" marR="0" algn="r" rtl="1">
              <a:spcBef>
                <a:spcPts val="0"/>
              </a:spcBef>
              <a:spcAft>
                <a:spcPts val="0"/>
              </a:spcAft>
            </a:pP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Google Sans"/>
                <a:ea typeface="Times New Roman" panose="02020603050405020304" pitchFamily="18" charset="0"/>
                <a:cs typeface="B Nazanin" panose="00000400000000000000" pitchFamily="2" charset="-78"/>
              </a:rPr>
              <a:t>جلوگیری از </a:t>
            </a:r>
            <a:r>
              <a:rPr lang="fa-IR" sz="2400" b="1" dirty="0">
                <a:solidFill>
                  <a:srgbClr val="1F1F1F"/>
                </a:solidFill>
                <a:latin typeface="Google Sans"/>
                <a:ea typeface="Times New Roman" panose="02020603050405020304" pitchFamily="18" charset="0"/>
                <a:cs typeface="B Nazanin" panose="00000400000000000000" pitchFamily="2" charset="-78"/>
              </a:rPr>
              <a:t>پراکندکی خارجی</a:t>
            </a:r>
            <a:r>
              <a:rPr lang="ar-SA" sz="2400" b="1" dirty="0">
                <a:solidFill>
                  <a:srgbClr val="1F1F1F"/>
                </a:solidFill>
                <a:effectLst/>
                <a:latin typeface="Google Sans"/>
                <a:ea typeface="Times New Roman" panose="02020603050405020304" pitchFamily="18" charset="0"/>
                <a:cs typeface="B Nazanin" panose="00000400000000000000" pitchFamily="2" charset="-78"/>
              </a:rPr>
              <a:t> حافظه (</a:t>
            </a:r>
            <a:r>
              <a:rPr lang="en-US" sz="2400" b="1" dirty="0">
                <a:solidFill>
                  <a:srgbClr val="1F1F1F"/>
                </a:solidFill>
                <a:effectLst/>
                <a:latin typeface="Google Sans"/>
                <a:ea typeface="Times New Roman" panose="02020603050405020304" pitchFamily="18" charset="0"/>
                <a:cs typeface="B Nazanin" panose="00000400000000000000" pitchFamily="2" charset="-78"/>
              </a:rPr>
              <a:t>External Fragmentation</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Google Sans"/>
                <a:ea typeface="Times New Roman" panose="02020603050405020304" pitchFamily="18" charset="0"/>
                <a:cs typeface="B Nazanin" panose="00000400000000000000" pitchFamily="2" charset="-78"/>
              </a:rPr>
              <a:t>سازگاری با اندازه‌های مختلف حافظه:</a:t>
            </a:r>
            <a:r>
              <a:rPr lang="ar-SA" sz="2400" dirty="0">
                <a:solidFill>
                  <a:srgbClr val="1F1F1F"/>
                </a:solidFill>
                <a:effectLst/>
                <a:latin typeface="Google Sans"/>
                <a:ea typeface="Times New Roman" panose="02020603050405020304" pitchFamily="18" charset="0"/>
                <a:cs typeface="B Nazanin" panose="00000400000000000000" pitchFamily="2" charset="-78"/>
              </a:rPr>
              <a:t> این روش دیگر با مشکل قطعه‌های حافظه با اندازه‌های نامناسب مواجه نیست و می‌تواند حافظه را به صورت بهینه‌تری مدیریت کند.</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677630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E725BB56-A638-4160-B622-2B266E8E7972}"/>
              </a:ext>
            </a:extLst>
          </p:cNvPr>
          <p:cNvSpPr>
            <a:spLocks noGrp="1" noChangeArrowheads="1"/>
          </p:cNvSpPr>
          <p:nvPr>
            <p:ph type="title"/>
          </p:nvPr>
        </p:nvSpPr>
        <p:spPr>
          <a:xfrm>
            <a:off x="457200" y="236379"/>
            <a:ext cx="8229600" cy="576263"/>
          </a:xfrm>
        </p:spPr>
        <p:txBody>
          <a:bodyPr/>
          <a:lstStyle/>
          <a:p>
            <a:pPr eaLnBrk="1" hangingPunct="1"/>
            <a:r>
              <a:rPr lang="fa-IR" altLang="en-US" dirty="0">
                <a:latin typeface="Times New Roman" panose="02020603050405020304" pitchFamily="18" charset="0"/>
                <a:cs typeface="B Nazanin" panose="00000400000000000000" pitchFamily="2" charset="-78"/>
              </a:rPr>
              <a:t>مراحل صفحه‌بندی</a:t>
            </a:r>
            <a:endParaRPr lang="en-US" altLang="en-US" dirty="0"/>
          </a:p>
        </p:txBody>
      </p:sp>
      <p:sp>
        <p:nvSpPr>
          <p:cNvPr id="25603" name="Rectangle 1027">
            <a:extLst>
              <a:ext uri="{FF2B5EF4-FFF2-40B4-BE49-F238E27FC236}">
                <a16:creationId xmlns:a16="http://schemas.microsoft.com/office/drawing/2014/main" id="{441B5E44-FE32-44C1-BCFC-248B4940F17D}"/>
              </a:ext>
            </a:extLst>
          </p:cNvPr>
          <p:cNvSpPr>
            <a:spLocks noGrp="1" noChangeArrowheads="1"/>
          </p:cNvSpPr>
          <p:nvPr>
            <p:ph idx="1"/>
          </p:nvPr>
        </p:nvSpPr>
        <p:spPr>
          <a:xfrm>
            <a:off x="136733" y="812642"/>
            <a:ext cx="8736162" cy="5265841"/>
          </a:xfrm>
        </p:spPr>
        <p:txBody>
          <a:bodyPr/>
          <a:lstStyle/>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۱. </a:t>
            </a:r>
            <a:r>
              <a:rPr lang="ar-SA" sz="2200" b="1" dirty="0">
                <a:solidFill>
                  <a:srgbClr val="1F1F1F"/>
                </a:solidFill>
                <a:effectLst/>
                <a:latin typeface="Google Sans"/>
                <a:ea typeface="Times New Roman" panose="02020603050405020304" pitchFamily="18" charset="0"/>
                <a:cs typeface="B Nazanin" panose="00000400000000000000" pitchFamily="2" charset="-78"/>
              </a:rPr>
              <a:t>تقسیم حافظه اصلی:</a:t>
            </a:r>
            <a:r>
              <a:rPr lang="ar-SA" sz="2200" dirty="0">
                <a:solidFill>
                  <a:srgbClr val="1F1F1F"/>
                </a:solidFill>
                <a:effectLst/>
                <a:latin typeface="Google Sans"/>
                <a:ea typeface="Times New Roman" panose="02020603050405020304" pitchFamily="18" charset="0"/>
                <a:cs typeface="B Nazanin" panose="00000400000000000000" pitchFamily="2" charset="-78"/>
              </a:rPr>
              <a:t> حافظه اصلی به بلوک‌های با اندازه ثابت به نام </a:t>
            </a:r>
            <a:r>
              <a:rPr lang="ar-SA" sz="2200" b="1" dirty="0">
                <a:solidFill>
                  <a:srgbClr val="1F1F1F"/>
                </a:solidFill>
                <a:effectLst/>
                <a:latin typeface="Google Sans"/>
                <a:ea typeface="Times New Roman" panose="02020603050405020304" pitchFamily="18" charset="0"/>
                <a:cs typeface="B Nazanin" panose="00000400000000000000" pitchFamily="2" charset="-78"/>
              </a:rPr>
              <a:t>فریم (</a:t>
            </a:r>
            <a:r>
              <a:rPr lang="en-US" sz="2200" b="1" dirty="0">
                <a:solidFill>
                  <a:srgbClr val="1F1F1F"/>
                </a:solidFill>
                <a:effectLst/>
                <a:latin typeface="Google Sans"/>
                <a:ea typeface="Times New Roman" panose="02020603050405020304" pitchFamily="18" charset="0"/>
                <a:cs typeface="B Nazanin" panose="00000400000000000000" pitchFamily="2" charset="-78"/>
              </a:rPr>
              <a:t>Frame</a:t>
            </a:r>
            <a:r>
              <a:rPr lang="ar-SA" sz="2200" b="1" dirty="0">
                <a:solidFill>
                  <a:srgbClr val="1F1F1F"/>
                </a:solidFill>
                <a:effectLst/>
                <a:latin typeface="Google Sans"/>
                <a:ea typeface="Times New Roman" panose="02020603050405020304" pitchFamily="18" charset="0"/>
                <a:cs typeface="B Nazanin" panose="00000400000000000000" pitchFamily="2" charset="-78"/>
              </a:rPr>
              <a:t>)</a:t>
            </a:r>
            <a:r>
              <a:rPr lang="ar-SA" sz="2200" dirty="0">
                <a:solidFill>
                  <a:srgbClr val="1F1F1F"/>
                </a:solidFill>
                <a:effectLst/>
                <a:latin typeface="Google Sans"/>
                <a:ea typeface="Times New Roman" panose="02020603050405020304" pitchFamily="18" charset="0"/>
                <a:cs typeface="B Nazanin" panose="00000400000000000000" pitchFamily="2" charset="-78"/>
              </a:rPr>
              <a:t> تقسیم می‌شود. اندازه فریم معمولا توان</a:t>
            </a:r>
            <a:r>
              <a:rPr lang="fa-IR" sz="2200" dirty="0">
                <a:solidFill>
                  <a:srgbClr val="1F1F1F"/>
                </a:solidFill>
                <a:effectLst/>
                <a:latin typeface="Google Sans"/>
                <a:ea typeface="Times New Roman" panose="02020603050405020304" pitchFamily="18" charset="0"/>
                <a:cs typeface="B Nazanin" panose="00000400000000000000" pitchFamily="2" charset="-78"/>
              </a:rPr>
              <a:t>ی</a:t>
            </a:r>
            <a:r>
              <a:rPr lang="ar-SA" sz="2200" dirty="0">
                <a:solidFill>
                  <a:srgbClr val="1F1F1F"/>
                </a:solidFill>
                <a:effectLst/>
                <a:latin typeface="Google Sans"/>
                <a:ea typeface="Times New Roman" panose="02020603050405020304" pitchFamily="18" charset="0"/>
                <a:cs typeface="B Nazanin" panose="00000400000000000000" pitchFamily="2" charset="-78"/>
              </a:rPr>
              <a:t> از </a:t>
            </a:r>
            <a:r>
              <a:rPr lang="fa-IR" sz="2200" dirty="0">
                <a:solidFill>
                  <a:srgbClr val="1F1F1F"/>
                </a:solidFill>
                <a:effectLst/>
                <a:latin typeface="Google Sans"/>
                <a:ea typeface="Times New Roman" panose="02020603050405020304" pitchFamily="18" charset="0"/>
                <a:cs typeface="B Nazanin" panose="00000400000000000000" pitchFamily="2" charset="-78"/>
              </a:rPr>
              <a:t>۲</a:t>
            </a:r>
            <a:r>
              <a:rPr lang="ar-SA" sz="2200" dirty="0">
                <a:solidFill>
                  <a:srgbClr val="1F1F1F"/>
                </a:solidFill>
                <a:effectLst/>
                <a:latin typeface="Google Sans"/>
                <a:ea typeface="Times New Roman" panose="02020603050405020304" pitchFamily="18" charset="0"/>
                <a:cs typeface="B Nazanin" panose="00000400000000000000" pitchFamily="2" charset="-78"/>
              </a:rPr>
              <a:t> است و مقداری بین </a:t>
            </a:r>
            <a:r>
              <a:rPr lang="fa-IR" sz="2200" dirty="0">
                <a:solidFill>
                  <a:srgbClr val="1F1F1F"/>
                </a:solidFill>
                <a:effectLst/>
                <a:latin typeface="Google Sans"/>
                <a:ea typeface="Times New Roman" panose="02020603050405020304" pitchFamily="18" charset="0"/>
                <a:cs typeface="B Nazanin" panose="00000400000000000000" pitchFamily="2" charset="-78"/>
              </a:rPr>
              <a:t>۵۱۲</a:t>
            </a:r>
            <a:r>
              <a:rPr lang="ar-SA" sz="2200" dirty="0">
                <a:solidFill>
                  <a:srgbClr val="1F1F1F"/>
                </a:solidFill>
                <a:effectLst/>
                <a:latin typeface="Google Sans"/>
                <a:ea typeface="Times New Roman" panose="02020603050405020304" pitchFamily="18" charset="0"/>
                <a:cs typeface="B Nazanin" panose="00000400000000000000" pitchFamily="2" charset="-78"/>
              </a:rPr>
              <a:t> بایت تا </a:t>
            </a:r>
            <a:r>
              <a:rPr lang="fa-IR" sz="2200" dirty="0">
                <a:solidFill>
                  <a:srgbClr val="1F1F1F"/>
                </a:solidFill>
                <a:effectLst/>
                <a:latin typeface="Google Sans"/>
                <a:ea typeface="Times New Roman" panose="02020603050405020304" pitchFamily="18" charset="0"/>
                <a:cs typeface="B Nazanin" panose="00000400000000000000" pitchFamily="2" charset="-78"/>
              </a:rPr>
              <a:t>۱۶</a:t>
            </a:r>
            <a:r>
              <a:rPr lang="ar-SA" sz="2200" dirty="0">
                <a:solidFill>
                  <a:srgbClr val="1F1F1F"/>
                </a:solidFill>
                <a:effectLst/>
                <a:latin typeface="Google Sans"/>
                <a:ea typeface="Times New Roman" panose="02020603050405020304" pitchFamily="18" charset="0"/>
                <a:cs typeface="B Nazanin" panose="00000400000000000000" pitchFamily="2" charset="-78"/>
              </a:rPr>
              <a:t> مگابایت دارد.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۲. </a:t>
            </a:r>
            <a:r>
              <a:rPr lang="ar-SA" sz="2200" b="1" dirty="0">
                <a:solidFill>
                  <a:srgbClr val="1F1F1F"/>
                </a:solidFill>
                <a:effectLst/>
                <a:latin typeface="Google Sans"/>
                <a:ea typeface="Times New Roman" panose="02020603050405020304" pitchFamily="18" charset="0"/>
                <a:cs typeface="B Nazanin" panose="00000400000000000000" pitchFamily="2" charset="-78"/>
              </a:rPr>
              <a:t>تقسیم حافظه منطقی:</a:t>
            </a:r>
            <a:r>
              <a:rPr lang="ar-SA" sz="2200" dirty="0">
                <a:solidFill>
                  <a:srgbClr val="1F1F1F"/>
                </a:solidFill>
                <a:effectLst/>
                <a:latin typeface="Google Sans"/>
                <a:ea typeface="Times New Roman" panose="02020603050405020304" pitchFamily="18" charset="0"/>
                <a:cs typeface="B Nazanin" panose="00000400000000000000" pitchFamily="2" charset="-78"/>
              </a:rPr>
              <a:t> حافظه منطقی فرآیند نیز به بلوک‌های با اندازه مشابه به نام </a:t>
            </a:r>
            <a:r>
              <a:rPr lang="ar-SA" sz="2200" b="1" dirty="0">
                <a:solidFill>
                  <a:srgbClr val="1F1F1F"/>
                </a:solidFill>
                <a:effectLst/>
                <a:latin typeface="Google Sans"/>
                <a:ea typeface="Times New Roman" panose="02020603050405020304" pitchFamily="18" charset="0"/>
                <a:cs typeface="B Nazanin" panose="00000400000000000000" pitchFamily="2" charset="-78"/>
              </a:rPr>
              <a:t>صفحه (</a:t>
            </a:r>
            <a:r>
              <a:rPr lang="en-US" sz="2200" b="1" dirty="0">
                <a:solidFill>
                  <a:srgbClr val="1F1F1F"/>
                </a:solidFill>
                <a:effectLst/>
                <a:latin typeface="Google Sans"/>
                <a:ea typeface="Times New Roman" panose="02020603050405020304" pitchFamily="18" charset="0"/>
                <a:cs typeface="B Nazanin" panose="00000400000000000000" pitchFamily="2" charset="-78"/>
              </a:rPr>
              <a:t>Page</a:t>
            </a:r>
            <a:r>
              <a:rPr lang="ar-SA" sz="2200" b="1" dirty="0">
                <a:solidFill>
                  <a:srgbClr val="1F1F1F"/>
                </a:solidFill>
                <a:effectLst/>
                <a:latin typeface="Google Sans"/>
                <a:ea typeface="Times New Roman" panose="02020603050405020304" pitchFamily="18" charset="0"/>
                <a:cs typeface="B Nazanin" panose="00000400000000000000" pitchFamily="2" charset="-78"/>
              </a:rPr>
              <a:t>)</a:t>
            </a:r>
            <a:r>
              <a:rPr lang="ar-SA" sz="2200" dirty="0">
                <a:solidFill>
                  <a:srgbClr val="1F1F1F"/>
                </a:solidFill>
                <a:effectLst/>
                <a:latin typeface="Google Sans"/>
                <a:ea typeface="Times New Roman" panose="02020603050405020304" pitchFamily="18" charset="0"/>
                <a:cs typeface="B Nazanin" panose="00000400000000000000" pitchFamily="2" charset="-78"/>
              </a:rPr>
              <a:t> تقسیم می‌شود.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۳. </a:t>
            </a:r>
            <a:r>
              <a:rPr lang="ar-SA" sz="2200" b="1" dirty="0">
                <a:solidFill>
                  <a:srgbClr val="1F1F1F"/>
                </a:solidFill>
                <a:effectLst/>
                <a:latin typeface="Google Sans"/>
                <a:ea typeface="Times New Roman" panose="02020603050405020304" pitchFamily="18" charset="0"/>
                <a:cs typeface="B Nazanin" panose="00000400000000000000" pitchFamily="2" charset="-78"/>
              </a:rPr>
              <a:t>ردیابی فریم‌های خالی:</a:t>
            </a:r>
            <a:r>
              <a:rPr lang="ar-SA" sz="2200" dirty="0">
                <a:solidFill>
                  <a:srgbClr val="1F1F1F"/>
                </a:solidFill>
                <a:effectLst/>
                <a:latin typeface="Google Sans"/>
                <a:ea typeface="Times New Roman" panose="02020603050405020304" pitchFamily="18" charset="0"/>
                <a:cs typeface="B Nazanin" panose="00000400000000000000" pitchFamily="2" charset="-78"/>
              </a:rPr>
              <a:t> سیستم‌عامل لیستی از تمام فریم‌های خالی در حافظه را نگهداری می‌کند.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۴. </a:t>
            </a:r>
            <a:r>
              <a:rPr lang="ar-SA" sz="2200" b="1" dirty="0">
                <a:solidFill>
                  <a:srgbClr val="1F1F1F"/>
                </a:solidFill>
                <a:effectLst/>
                <a:latin typeface="Google Sans"/>
                <a:ea typeface="Times New Roman" panose="02020603050405020304" pitchFamily="18" charset="0"/>
                <a:cs typeface="B Nazanin" panose="00000400000000000000" pitchFamily="2" charset="-78"/>
              </a:rPr>
              <a:t>اجرای برنامه:</a:t>
            </a:r>
            <a:r>
              <a:rPr lang="ar-SA" sz="2200" dirty="0">
                <a:solidFill>
                  <a:srgbClr val="1F1F1F"/>
                </a:solidFill>
                <a:effectLst/>
                <a:latin typeface="Google Sans"/>
                <a:ea typeface="Times New Roman" panose="02020603050405020304" pitchFamily="18" charset="0"/>
                <a:cs typeface="B Nazanin" panose="00000400000000000000" pitchFamily="2" charset="-78"/>
              </a:rPr>
              <a:t> برای اجرای یک برنامه با اندازه </a:t>
            </a:r>
            <a:r>
              <a:rPr lang="en-US" sz="2200" dirty="0">
                <a:solidFill>
                  <a:srgbClr val="1F1F1F"/>
                </a:solidFill>
                <a:effectLst/>
                <a:latin typeface="Google Sans"/>
                <a:ea typeface="Times New Roman" panose="02020603050405020304" pitchFamily="18" charset="0"/>
                <a:cs typeface="B Nazanin" panose="00000400000000000000" pitchFamily="2" charset="-78"/>
              </a:rPr>
              <a:t>N</a:t>
            </a:r>
            <a:r>
              <a:rPr lang="ar-SA" sz="2200" dirty="0">
                <a:solidFill>
                  <a:srgbClr val="1F1F1F"/>
                </a:solidFill>
                <a:effectLst/>
                <a:latin typeface="Google Sans"/>
                <a:ea typeface="Times New Roman" panose="02020603050405020304" pitchFamily="18" charset="0"/>
                <a:cs typeface="B Nazanin" panose="00000400000000000000" pitchFamily="2" charset="-78"/>
              </a:rPr>
              <a:t> صفحه، سیستم‌عامل باید </a:t>
            </a:r>
            <a:r>
              <a:rPr lang="en-US" sz="2200" dirty="0">
                <a:solidFill>
                  <a:srgbClr val="1F1F1F"/>
                </a:solidFill>
                <a:effectLst/>
                <a:latin typeface="Google Sans"/>
                <a:ea typeface="Times New Roman" panose="02020603050405020304" pitchFamily="18" charset="0"/>
                <a:cs typeface="B Nazanin" panose="00000400000000000000" pitchFamily="2" charset="-78"/>
              </a:rPr>
              <a:t>N</a:t>
            </a:r>
            <a:r>
              <a:rPr lang="ar-SA" sz="2200" dirty="0">
                <a:solidFill>
                  <a:srgbClr val="1F1F1F"/>
                </a:solidFill>
                <a:effectLst/>
                <a:latin typeface="Google Sans"/>
                <a:ea typeface="Times New Roman" panose="02020603050405020304" pitchFamily="18" charset="0"/>
                <a:cs typeface="B Nazanin" panose="00000400000000000000" pitchFamily="2" charset="-78"/>
              </a:rPr>
              <a:t> فریم خالی پیدا کند و برنامه را در آن فریم‌ها بارگذاری نماید.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۵. </a:t>
            </a:r>
            <a:r>
              <a:rPr lang="ar-SA" sz="2200" b="1" dirty="0">
                <a:solidFill>
                  <a:srgbClr val="1F1F1F"/>
                </a:solidFill>
                <a:effectLst/>
                <a:latin typeface="Google Sans"/>
                <a:ea typeface="Times New Roman" panose="02020603050405020304" pitchFamily="18" charset="0"/>
                <a:cs typeface="B Nazanin" panose="00000400000000000000" pitchFamily="2" charset="-78"/>
              </a:rPr>
              <a:t>جدول صفحه‌بندی:</a:t>
            </a:r>
            <a:r>
              <a:rPr lang="ar-SA" sz="2200" dirty="0">
                <a:solidFill>
                  <a:srgbClr val="1F1F1F"/>
                </a:solidFill>
                <a:effectLst/>
                <a:latin typeface="Google Sans"/>
                <a:ea typeface="Times New Roman" panose="02020603050405020304" pitchFamily="18" charset="0"/>
                <a:cs typeface="B Nazanin" panose="00000400000000000000" pitchFamily="2" charset="-78"/>
              </a:rPr>
              <a:t> برای ترجمه آدرس‌های منطقی برنامه به آدرس‌های فیزیکی حافظه، از یک جدول صفحه‌بندی (</a:t>
            </a:r>
            <a:r>
              <a:rPr lang="en-US" sz="2200" dirty="0">
                <a:solidFill>
                  <a:srgbClr val="1F1F1F"/>
                </a:solidFill>
                <a:effectLst/>
                <a:latin typeface="Google Sans"/>
                <a:ea typeface="Times New Roman" panose="02020603050405020304" pitchFamily="18" charset="0"/>
                <a:cs typeface="B Nazanin" panose="00000400000000000000" pitchFamily="2" charset="-78"/>
              </a:rPr>
              <a:t>Page Table</a:t>
            </a:r>
            <a:r>
              <a:rPr lang="ar-SA" sz="2200" dirty="0">
                <a:solidFill>
                  <a:srgbClr val="1F1F1F"/>
                </a:solidFill>
                <a:effectLst/>
                <a:latin typeface="Google Sans"/>
                <a:ea typeface="Times New Roman" panose="02020603050405020304" pitchFamily="18" charset="0"/>
                <a:cs typeface="B Nazanin" panose="00000400000000000000" pitchFamily="2" charset="-78"/>
              </a:rPr>
              <a:t>) استفاده می‌شود.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۶. </a:t>
            </a:r>
            <a:r>
              <a:rPr lang="ar-SA" sz="2200" b="1" dirty="0">
                <a:solidFill>
                  <a:srgbClr val="1F1F1F"/>
                </a:solidFill>
                <a:effectLst/>
                <a:latin typeface="Google Sans"/>
                <a:ea typeface="Times New Roman" panose="02020603050405020304" pitchFamily="18" charset="0"/>
                <a:cs typeface="B Nazanin" panose="00000400000000000000" pitchFamily="2" charset="-78"/>
              </a:rPr>
              <a:t>حافظه جانبی (</a:t>
            </a:r>
            <a:r>
              <a:rPr lang="en-US" sz="2200" b="1" dirty="0">
                <a:solidFill>
                  <a:srgbClr val="1F1F1F"/>
                </a:solidFill>
                <a:effectLst/>
                <a:latin typeface="Google Sans"/>
                <a:ea typeface="Times New Roman" panose="02020603050405020304" pitchFamily="18" charset="0"/>
                <a:cs typeface="B Nazanin" panose="00000400000000000000" pitchFamily="2" charset="-78"/>
              </a:rPr>
              <a:t>Backing Store</a:t>
            </a:r>
            <a:r>
              <a:rPr lang="ar-SA" sz="2200" b="1" dirty="0">
                <a:solidFill>
                  <a:srgbClr val="1F1F1F"/>
                </a:solidFill>
                <a:effectLst/>
                <a:latin typeface="Google Sans"/>
                <a:ea typeface="Times New Roman" panose="02020603050405020304" pitchFamily="18" charset="0"/>
                <a:cs typeface="B Nazanin" panose="00000400000000000000" pitchFamily="2" charset="-78"/>
              </a:rPr>
              <a:t>):</a:t>
            </a:r>
            <a:r>
              <a:rPr lang="ar-SA" sz="2200" dirty="0">
                <a:solidFill>
                  <a:srgbClr val="1F1F1F"/>
                </a:solidFill>
                <a:effectLst/>
                <a:latin typeface="Google Sans"/>
                <a:ea typeface="Times New Roman" panose="02020603050405020304" pitchFamily="18" charset="0"/>
                <a:cs typeface="B Nazanin" panose="00000400000000000000" pitchFamily="2" charset="-78"/>
              </a:rPr>
              <a:t> حافظه جانبی نیز به صفحاتی با اندازه مشابه تقسیم می‌شود. این صفحات محل ذخیره شدن برنامه‌هایی هستند که در حال حاضر در حال اجرا نیستند.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3000"/>
              </a:lnSpc>
              <a:spcBef>
                <a:spcPts val="0"/>
              </a:spcBef>
              <a:spcAft>
                <a:spcPts val="0"/>
              </a:spcAft>
            </a:pPr>
            <a:r>
              <a:rPr lang="fa-IR" sz="2200" dirty="0">
                <a:solidFill>
                  <a:srgbClr val="1F1F1F"/>
                </a:solidFill>
                <a:effectLst/>
                <a:latin typeface="Google Sans"/>
                <a:ea typeface="Times New Roman" panose="02020603050405020304" pitchFamily="18" charset="0"/>
                <a:cs typeface="B Nazanin" panose="00000400000000000000" pitchFamily="2" charset="-78"/>
              </a:rPr>
              <a:t>۷. </a:t>
            </a:r>
            <a:r>
              <a:rPr lang="fa-IR" sz="2200" b="1" dirty="0">
                <a:solidFill>
                  <a:srgbClr val="1F1F1F"/>
                </a:solidFill>
                <a:effectLst/>
                <a:latin typeface="Google Sans"/>
                <a:ea typeface="Times New Roman" panose="02020603050405020304" pitchFamily="18" charset="0"/>
                <a:cs typeface="B Nazanin" panose="00000400000000000000" pitchFamily="2" charset="-78"/>
              </a:rPr>
              <a:t>پراکندی داخلی</a:t>
            </a:r>
            <a:r>
              <a:rPr lang="ar-SA" sz="2200" b="1" dirty="0">
                <a:solidFill>
                  <a:srgbClr val="1F1F1F"/>
                </a:solidFill>
                <a:effectLst/>
                <a:latin typeface="Google Sans"/>
                <a:ea typeface="Times New Roman" panose="02020603050405020304" pitchFamily="18" charset="0"/>
                <a:cs typeface="B Nazanin" panose="00000400000000000000" pitchFamily="2" charset="-78"/>
              </a:rPr>
              <a:t> </a:t>
            </a:r>
            <a:r>
              <a:rPr lang="fa-IR" sz="2200" b="1" dirty="0">
                <a:solidFill>
                  <a:srgbClr val="1F1F1F"/>
                </a:solidFill>
                <a:effectLst/>
                <a:latin typeface="Google Sans"/>
                <a:ea typeface="Times New Roman" panose="02020603050405020304" pitchFamily="18" charset="0"/>
                <a:cs typeface="B Nazanin" panose="00000400000000000000" pitchFamily="2" charset="-78"/>
              </a:rPr>
              <a:t>:</a:t>
            </a:r>
            <a:r>
              <a:rPr lang="ar-SA" sz="2200" dirty="0">
                <a:solidFill>
                  <a:srgbClr val="1F1F1F"/>
                </a:solidFill>
                <a:effectLst/>
                <a:latin typeface="Google Sans"/>
                <a:ea typeface="Times New Roman" panose="02020603050405020304" pitchFamily="18" charset="0"/>
                <a:cs typeface="B Nazanin" panose="00000400000000000000" pitchFamily="2" charset="-78"/>
              </a:rPr>
              <a:t>با وجود مزایای روش </a:t>
            </a:r>
            <a:r>
              <a:rPr lang="fa-IR" sz="2200" dirty="0">
                <a:solidFill>
                  <a:srgbClr val="1F1F1F"/>
                </a:solidFill>
                <a:effectLst/>
                <a:latin typeface="Google Sans"/>
                <a:ea typeface="Times New Roman" panose="02020603050405020304" pitchFamily="18" charset="0"/>
                <a:cs typeface="B Nazanin" panose="00000400000000000000" pitchFamily="2" charset="-78"/>
              </a:rPr>
              <a:t>صفحه‌بندی</a:t>
            </a:r>
            <a:r>
              <a:rPr lang="ar-SA" sz="2200" dirty="0">
                <a:solidFill>
                  <a:srgbClr val="1F1F1F"/>
                </a:solidFill>
                <a:effectLst/>
                <a:latin typeface="Google Sans"/>
                <a:ea typeface="Times New Roman" panose="02020603050405020304" pitchFamily="18" charset="0"/>
                <a:cs typeface="B Nazanin" panose="00000400000000000000" pitchFamily="2" charset="-78"/>
              </a:rPr>
              <a:t>، همچنان ممکن است با مشکل درون‌پارگی حافظه مواجه شویم.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0077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C38B97-7795-4DED-B696-8AD40F968EA5}"/>
              </a:ext>
            </a:extLst>
          </p:cNvPr>
          <p:cNvSpPr>
            <a:spLocks noGrp="1" noChangeArrowheads="1"/>
          </p:cNvSpPr>
          <p:nvPr>
            <p:ph type="title"/>
          </p:nvPr>
        </p:nvSpPr>
        <p:spPr>
          <a:xfrm>
            <a:off x="1006475" y="214313"/>
            <a:ext cx="7743825" cy="576262"/>
          </a:xfrm>
        </p:spPr>
        <p:txBody>
          <a:bodyPr/>
          <a:lstStyle/>
          <a:p>
            <a:pPr eaLnBrk="1" hangingPunct="1"/>
            <a:r>
              <a:rPr lang="fa-IR" altLang="en-US" dirty="0">
                <a:cs typeface="B Nazanin" panose="00000400000000000000" pitchFamily="2" charset="-78"/>
              </a:rPr>
              <a:t>فصل ۹: حافظه اصلی</a:t>
            </a:r>
            <a:endParaRPr lang="en-US" altLang="en-US" dirty="0"/>
          </a:p>
        </p:txBody>
      </p:sp>
      <p:sp>
        <p:nvSpPr>
          <p:cNvPr id="4099" name="Rectangle 3">
            <a:extLst>
              <a:ext uri="{FF2B5EF4-FFF2-40B4-BE49-F238E27FC236}">
                <a16:creationId xmlns:a16="http://schemas.microsoft.com/office/drawing/2014/main" id="{9427F6F0-7B2E-46E8-AA4D-0BCC9683CECC}"/>
              </a:ext>
            </a:extLst>
          </p:cNvPr>
          <p:cNvSpPr>
            <a:spLocks noGrp="1" noChangeArrowheads="1"/>
          </p:cNvSpPr>
          <p:nvPr>
            <p:ph idx="1"/>
          </p:nvPr>
        </p:nvSpPr>
        <p:spPr>
          <a:xfrm>
            <a:off x="821094" y="1203325"/>
            <a:ext cx="7678381" cy="4483100"/>
          </a:xfrm>
        </p:spPr>
        <p:txBody>
          <a:bodyPr/>
          <a:lstStyle/>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پیش زمینه</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تخصیص حافظه پیوسته</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صفحه‌بندی</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ساختار جدول صفحه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جایگزینی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(Swapping)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مثال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معماری‌های 32 و 64 بیتی</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اینتل مثال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معماری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ARMv8</a:t>
            </a:r>
            <a:endParaRPr lang="en-US" sz="2400" dirty="0">
              <a:effectLst/>
              <a:latin typeface="Times New Roman" panose="02020603050405020304" pitchFamily="18" charset="0"/>
              <a:ea typeface="Times New Roman" panose="02020603050405020304" pitchFamily="18" charset="0"/>
            </a:endParaRPr>
          </a:p>
          <a:p>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576DB622-C30C-459E-B80D-9EEFF320C26D}"/>
              </a:ext>
            </a:extLst>
          </p:cNvPr>
          <p:cNvSpPr>
            <a:spLocks noGrp="1" noChangeArrowheads="1"/>
          </p:cNvSpPr>
          <p:nvPr>
            <p:ph type="title"/>
          </p:nvPr>
        </p:nvSpPr>
        <p:spPr>
          <a:xfrm>
            <a:off x="846138" y="236379"/>
            <a:ext cx="7840662" cy="576263"/>
          </a:xfrm>
        </p:spPr>
        <p:txBody>
          <a:bodyPr/>
          <a:lstStyle/>
          <a:p>
            <a:pPr eaLnBrk="1" hangingPunct="1"/>
            <a:r>
              <a:rPr lang="fa-IR" altLang="en-US" dirty="0">
                <a:latin typeface="Times New Roman" panose="02020603050405020304" pitchFamily="18" charset="0"/>
                <a:cs typeface="B Nazanin" panose="00000400000000000000" pitchFamily="2" charset="-78"/>
              </a:rPr>
              <a:t>الگوی ترجمه آدرس</a:t>
            </a:r>
            <a:endParaRPr lang="en-US" altLang="en-US" dirty="0"/>
          </a:p>
        </p:txBody>
      </p:sp>
      <mc:AlternateContent xmlns:mc="http://schemas.openxmlformats.org/markup-compatibility/2006">
        <mc:Choice xmlns:a14="http://schemas.microsoft.com/office/drawing/2010/main" Requires="a14">
          <p:sp>
            <p:nvSpPr>
              <p:cNvPr id="33795" name="Rectangle 1027">
                <a:extLst>
                  <a:ext uri="{FF2B5EF4-FFF2-40B4-BE49-F238E27FC236}">
                    <a16:creationId xmlns:a16="http://schemas.microsoft.com/office/drawing/2014/main" id="{42BA3A11-5083-4DE6-80B0-272DB2FBA097}"/>
                  </a:ext>
                </a:extLst>
              </p:cNvPr>
              <p:cNvSpPr>
                <a:spLocks noGrp="1" noChangeArrowheads="1"/>
              </p:cNvSpPr>
              <p:nvPr>
                <p:ph idx="1"/>
              </p:nvPr>
            </p:nvSpPr>
            <p:spPr>
              <a:xfrm>
                <a:off x="179462" y="1125538"/>
                <a:ext cx="8688841" cy="4483100"/>
              </a:xfrm>
            </p:spPr>
            <p:txBody>
              <a:bodyPr/>
              <a:lstStyle/>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وقتی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پردازنده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آدرس منطقی تولید می‌کند، این آدرس به دو بخش تقسیم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شماره صفحه</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p)</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عنوان یک شاخص در جدول صفحه عمل می‌کند که حاوی آدرس پایه هر صفحه در حافظه فیزیکی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آفست</a:t>
                </a: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 (فاصله از مبدا)</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 صفحه</a:t>
                </a: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 مقدار با آدرس پایه ترکیب می‌شود تا آدرس نهایی حافظه فیزیکی را که به واحد حافظه ارسال می‌گردد، تعیین 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p>
              <a:p>
                <a:pPr lvl="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فرض کنید فضای آدرس منطقی </a:t>
                </a:r>
                <a14:m>
                  <m:oMath xmlns:m="http://schemas.openxmlformats.org/officeDocument/2006/math">
                    <m:sSup>
                      <m:sSupPr>
                        <m:ctrlP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ctrlPr>
                      </m:sSupPr>
                      <m:e>
                        <m:r>
                          <a:rPr lang="fa-IR" sz="2400" b="0" i="1" dirty="0" smtClean="0">
                            <a:effectLst/>
                            <a:latin typeface="Cambria Math" panose="02040503050406030204" pitchFamily="18" charset="0"/>
                            <a:ea typeface="Calibri" panose="020F0502020204030204" pitchFamily="34" charset="0"/>
                            <a:cs typeface="B Nazanin" panose="00000400000000000000" pitchFamily="2" charset="-78"/>
                          </a:rPr>
                          <m:t>۲</m:t>
                        </m:r>
                      </m:e>
                      <m:sup>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𝑛</m:t>
                        </m:r>
                      </m:sup>
                    </m:sSup>
                  </m:oMath>
                </a14:m>
                <a:r>
                  <a:rPr lang="ar-SA" sz="2400" dirty="0">
                    <a:effectLst/>
                    <a:latin typeface="Calibri" panose="020F0502020204030204" pitchFamily="34" charset="0"/>
                    <a:ea typeface="Calibri" panose="020F0502020204030204" pitchFamily="34" charset="0"/>
                    <a:cs typeface="B Nazanin" panose="00000400000000000000" pitchFamily="2" charset="-78"/>
                  </a:rPr>
                  <a:t>بایت و اندازه صفحه </a:t>
                </a:r>
                <a14:m>
                  <m:oMath xmlns:m="http://schemas.openxmlformats.org/officeDocument/2006/math">
                    <m:sSup>
                      <m:sSupPr>
                        <m:ctrlPr>
                          <a:rPr lang="en-US" sz="2400" i="1" dirty="0">
                            <a:latin typeface="Cambria Math" panose="02040503050406030204" pitchFamily="18" charset="0"/>
                            <a:ea typeface="Calibri" panose="020F0502020204030204" pitchFamily="34" charset="0"/>
                            <a:cs typeface="B Nazanin" panose="00000400000000000000" pitchFamily="2" charset="-78"/>
                          </a:rPr>
                        </m:ctrlPr>
                      </m:sSupPr>
                      <m:e>
                        <m:r>
                          <a:rPr lang="fa-IR" sz="2400" i="1" dirty="0">
                            <a:latin typeface="Cambria Math" panose="02040503050406030204" pitchFamily="18" charset="0"/>
                            <a:ea typeface="Calibri" panose="020F0502020204030204" pitchFamily="34" charset="0"/>
                            <a:cs typeface="B Nazanin" panose="00000400000000000000" pitchFamily="2" charset="-78"/>
                          </a:rPr>
                          <m:t>۲</m:t>
                        </m:r>
                      </m:e>
                      <m:sup>
                        <m:r>
                          <a:rPr lang="en-US" sz="2400" b="0" i="1" dirty="0" smtClean="0">
                            <a:latin typeface="Cambria Math" panose="02040503050406030204" pitchFamily="18" charset="0"/>
                            <a:ea typeface="Calibri" panose="020F0502020204030204" pitchFamily="34" charset="0"/>
                            <a:cs typeface="B Nazanin" panose="00000400000000000000" pitchFamily="2" charset="-78"/>
                          </a:rPr>
                          <m:t>𝑚</m:t>
                        </m:r>
                      </m:sup>
                    </m:sSup>
                  </m:oMath>
                </a14:m>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بایت باشد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33795" name="Rectangle 1027">
                <a:extLst>
                  <a:ext uri="{FF2B5EF4-FFF2-40B4-BE49-F238E27FC236}">
                    <a16:creationId xmlns:a16="http://schemas.microsoft.com/office/drawing/2014/main" id="{42BA3A11-5083-4DE6-80B0-272DB2FBA097}"/>
                  </a:ext>
                </a:extLst>
              </p:cNvPr>
              <p:cNvSpPr>
                <a:spLocks noGrp="1" noRot="1" noChangeAspect="1" noMove="1" noResize="1" noEditPoints="1" noAdjustHandles="1" noChangeArrowheads="1" noChangeShapeType="1" noTextEdit="1"/>
              </p:cNvSpPr>
              <p:nvPr>
                <p:ph idx="1"/>
              </p:nvPr>
            </p:nvSpPr>
            <p:spPr>
              <a:xfrm>
                <a:off x="179462" y="1125538"/>
                <a:ext cx="8688841" cy="4483100"/>
              </a:xfrm>
              <a:blipFill>
                <a:blip r:embed="rId3"/>
                <a:stretch>
                  <a:fillRect l="-1332" t="-1633" r="-112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3A14C65-2D99-4655-84F6-B6843D37F5FB}"/>
              </a:ext>
            </a:extLst>
          </p:cNvPr>
          <p:cNvGrpSpPr/>
          <p:nvPr/>
        </p:nvGrpSpPr>
        <p:grpSpPr>
          <a:xfrm>
            <a:off x="1986669" y="4671714"/>
            <a:ext cx="4622655" cy="1698924"/>
            <a:chOff x="2179709" y="3909714"/>
            <a:chExt cx="4622655" cy="1698924"/>
          </a:xfrm>
        </p:grpSpPr>
        <p:pic>
          <p:nvPicPr>
            <p:cNvPr id="26628" name="Picture 3">
              <a:extLst>
                <a:ext uri="{FF2B5EF4-FFF2-40B4-BE49-F238E27FC236}">
                  <a16:creationId xmlns:a16="http://schemas.microsoft.com/office/drawing/2014/main" id="{69904815-E7B7-455B-B35E-A1E6ACF08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9709" y="3909714"/>
              <a:ext cx="4622655" cy="169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0F44E25-DE34-486B-AAE1-5C266F9B6CF4}"/>
                </a:ext>
              </a:extLst>
            </p:cNvPr>
            <p:cNvSpPr txBox="1"/>
            <p:nvPr/>
          </p:nvSpPr>
          <p:spPr>
            <a:xfrm>
              <a:off x="4766469" y="4025730"/>
              <a:ext cx="176853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محدوده</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صفحه</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dirty="0"/>
            </a:p>
          </p:txBody>
        </p:sp>
        <p:sp>
          <p:nvSpPr>
            <p:cNvPr id="7" name="TextBox 6">
              <a:extLst>
                <a:ext uri="{FF2B5EF4-FFF2-40B4-BE49-F238E27FC236}">
                  <a16:creationId xmlns:a16="http://schemas.microsoft.com/office/drawing/2014/main" id="{282C5820-F964-48A8-BEF3-ACBD029AB1D7}"/>
                </a:ext>
              </a:extLst>
            </p:cNvPr>
            <p:cNvSpPr txBox="1"/>
            <p:nvPr/>
          </p:nvSpPr>
          <p:spPr>
            <a:xfrm>
              <a:off x="2588820" y="4025730"/>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شماره صفحه</a:t>
              </a:r>
              <a:endParaRPr lang="en-US" dirty="0"/>
            </a:p>
          </p:txBody>
        </p:sp>
      </p:grpSp>
    </p:spTree>
    <p:extLst>
      <p:ext uri="{BB962C8B-B14F-4D97-AF65-F5344CB8AC3E}">
        <p14:creationId xmlns:p14="http://schemas.microsoft.com/office/powerpoint/2010/main" val="123623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EF58487-042D-466C-B9C3-00E5052CDEC4}"/>
              </a:ext>
            </a:extLst>
          </p:cNvPr>
          <p:cNvSpPr>
            <a:spLocks noGrp="1" noChangeArrowheads="1"/>
          </p:cNvSpPr>
          <p:nvPr>
            <p:ph type="title"/>
          </p:nvPr>
        </p:nvSpPr>
        <p:spPr>
          <a:xfrm>
            <a:off x="749300" y="223291"/>
            <a:ext cx="7937500" cy="576263"/>
          </a:xfrm>
        </p:spPr>
        <p:txBody>
          <a:bodyPr/>
          <a:lstStyle/>
          <a:p>
            <a:pPr eaLnBrk="1" hangingPunct="1"/>
            <a:r>
              <a:rPr lang="en-US" altLang="en-US" dirty="0"/>
              <a:t>Paging Hardware</a:t>
            </a:r>
          </a:p>
        </p:txBody>
      </p:sp>
      <p:pic>
        <p:nvPicPr>
          <p:cNvPr id="27651" name="Picture 7" descr="C:\Users\as668\Desktop\9_08.jpg">
            <a:extLst>
              <a:ext uri="{FF2B5EF4-FFF2-40B4-BE49-F238E27FC236}">
                <a16:creationId xmlns:a16="http://schemas.microsoft.com/office/drawing/2014/main" id="{D7F6073E-F3FF-45ED-A7D7-18DC33404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80" y="1423879"/>
            <a:ext cx="8344589" cy="463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D86C168-F407-4D3C-BA7B-6F65826EB4CD}"/>
              </a:ext>
            </a:extLst>
          </p:cNvPr>
          <p:cNvSpPr txBox="1"/>
          <p:nvPr/>
        </p:nvSpPr>
        <p:spPr>
          <a:xfrm>
            <a:off x="1942292" y="2715891"/>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آدرس منطقی</a:t>
            </a:r>
            <a:endParaRPr lang="en-US" dirty="0"/>
          </a:p>
        </p:txBody>
      </p:sp>
      <p:sp>
        <p:nvSpPr>
          <p:cNvPr id="5" name="TextBox 4">
            <a:extLst>
              <a:ext uri="{FF2B5EF4-FFF2-40B4-BE49-F238E27FC236}">
                <a16:creationId xmlns:a16="http://schemas.microsoft.com/office/drawing/2014/main" id="{E27CC269-44DA-4FE6-AE27-8101549F9FEF}"/>
              </a:ext>
            </a:extLst>
          </p:cNvPr>
          <p:cNvSpPr txBox="1"/>
          <p:nvPr/>
        </p:nvSpPr>
        <p:spPr>
          <a:xfrm>
            <a:off x="4284616" y="2715891"/>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آدرس فیزیکی</a:t>
            </a:r>
            <a:endParaRPr lang="en-US" dirty="0"/>
          </a:p>
        </p:txBody>
      </p:sp>
      <p:sp>
        <p:nvSpPr>
          <p:cNvPr id="6" name="TextBox 5">
            <a:extLst>
              <a:ext uri="{FF2B5EF4-FFF2-40B4-BE49-F238E27FC236}">
                <a16:creationId xmlns:a16="http://schemas.microsoft.com/office/drawing/2014/main" id="{D9AA8A08-CD2A-417F-AB25-85095FD729BF}"/>
              </a:ext>
            </a:extLst>
          </p:cNvPr>
          <p:cNvSpPr txBox="1"/>
          <p:nvPr/>
        </p:nvSpPr>
        <p:spPr>
          <a:xfrm>
            <a:off x="3079272" y="5687443"/>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جدول صفحه</a:t>
            </a:r>
            <a:endParaRPr lang="en-US" dirty="0"/>
          </a:p>
        </p:txBody>
      </p:sp>
      <p:sp>
        <p:nvSpPr>
          <p:cNvPr id="7" name="TextBox 6">
            <a:extLst>
              <a:ext uri="{FF2B5EF4-FFF2-40B4-BE49-F238E27FC236}">
                <a16:creationId xmlns:a16="http://schemas.microsoft.com/office/drawing/2014/main" id="{55FD1C29-C1D7-44A5-96AA-51390510CEAA}"/>
              </a:ext>
            </a:extLst>
          </p:cNvPr>
          <p:cNvSpPr txBox="1"/>
          <p:nvPr/>
        </p:nvSpPr>
        <p:spPr>
          <a:xfrm>
            <a:off x="6520741" y="5438893"/>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حافظه فیزیکی</a:t>
            </a:r>
            <a:endParaRPr lang="en-US" dirty="0"/>
          </a:p>
        </p:txBody>
      </p:sp>
      <p:sp>
        <p:nvSpPr>
          <p:cNvPr id="10" name="TextBox 9">
            <a:extLst>
              <a:ext uri="{FF2B5EF4-FFF2-40B4-BE49-F238E27FC236}">
                <a16:creationId xmlns:a16="http://schemas.microsoft.com/office/drawing/2014/main" id="{FA285D31-39F1-4895-85AD-D32B4E50D705}"/>
              </a:ext>
            </a:extLst>
          </p:cNvPr>
          <p:cNvSpPr txBox="1"/>
          <p:nvPr/>
        </p:nvSpPr>
        <p:spPr>
          <a:xfrm>
            <a:off x="345732" y="4250219"/>
            <a:ext cx="1910293"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شماره صفحه</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p</a:t>
            </a:r>
          </a:p>
          <a:p>
            <a:pPr algn="ctr"/>
            <a:r>
              <a:rPr lang="fa-IR" b="1" dirty="0">
                <a:latin typeface="Times New Roman" panose="02020603050405020304" pitchFamily="18" charset="0"/>
                <a:cs typeface="B Nazanin" panose="00000400000000000000" pitchFamily="2" charset="-78"/>
              </a:rPr>
              <a:t>افست صفحه </a:t>
            </a:r>
            <a:r>
              <a:rPr lang="en-US" b="1" dirty="0">
                <a:latin typeface="Times New Roman" panose="02020603050405020304" pitchFamily="18" charset="0"/>
                <a:cs typeface="B Nazanin" panose="00000400000000000000" pitchFamily="2" charset="-78"/>
              </a:rPr>
              <a:t> 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449B79E3-F191-44B4-954F-BE958071C149}"/>
              </a:ext>
            </a:extLst>
          </p:cNvPr>
          <p:cNvSpPr>
            <a:spLocks noGrp="1" noChangeArrowheads="1"/>
          </p:cNvSpPr>
          <p:nvPr>
            <p:ph type="title"/>
          </p:nvPr>
        </p:nvSpPr>
        <p:spPr>
          <a:xfrm>
            <a:off x="936819" y="167339"/>
            <a:ext cx="8229600" cy="644525"/>
          </a:xfrm>
        </p:spPr>
        <p:txBody>
          <a:bodyPr/>
          <a:lstStyle/>
          <a:p>
            <a:pPr eaLnBrk="1" hangingPunct="1"/>
            <a:r>
              <a:rPr lang="en-US" altLang="en-US" sz="2600" dirty="0"/>
              <a:t>Paging Model of Logical and  Physical Memory</a:t>
            </a:r>
          </a:p>
        </p:txBody>
      </p:sp>
      <p:pic>
        <p:nvPicPr>
          <p:cNvPr id="28675" name="Picture 1030">
            <a:extLst>
              <a:ext uri="{FF2B5EF4-FFF2-40B4-BE49-F238E27FC236}">
                <a16:creationId xmlns:a16="http://schemas.microsoft.com/office/drawing/2014/main" id="{A17EFDC3-16BC-41C6-9509-A54864929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203325"/>
            <a:ext cx="4938712"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4916DDB-A5DF-4A83-AB91-63BC1B410F87}"/>
              </a:ext>
            </a:extLst>
          </p:cNvPr>
          <p:cNvSpPr txBox="1"/>
          <p:nvPr/>
        </p:nvSpPr>
        <p:spPr>
          <a:xfrm>
            <a:off x="1233846" y="3626719"/>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آدرس منطقی</a:t>
            </a:r>
            <a:endParaRPr lang="en-US" dirty="0"/>
          </a:p>
        </p:txBody>
      </p:sp>
      <p:sp>
        <p:nvSpPr>
          <p:cNvPr id="5" name="TextBox 4">
            <a:extLst>
              <a:ext uri="{FF2B5EF4-FFF2-40B4-BE49-F238E27FC236}">
                <a16:creationId xmlns:a16="http://schemas.microsoft.com/office/drawing/2014/main" id="{213B1A47-765F-4BA1-953A-BE7298D72535}"/>
              </a:ext>
            </a:extLst>
          </p:cNvPr>
          <p:cNvSpPr txBox="1"/>
          <p:nvPr/>
        </p:nvSpPr>
        <p:spPr>
          <a:xfrm>
            <a:off x="3443022" y="3140630"/>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جدول صفحه</a:t>
            </a:r>
            <a:endParaRPr lang="en-US" dirty="0"/>
          </a:p>
        </p:txBody>
      </p:sp>
      <p:sp>
        <p:nvSpPr>
          <p:cNvPr id="6" name="TextBox 5">
            <a:extLst>
              <a:ext uri="{FF2B5EF4-FFF2-40B4-BE49-F238E27FC236}">
                <a16:creationId xmlns:a16="http://schemas.microsoft.com/office/drawing/2014/main" id="{A9E49EC7-CD3E-4F1C-8858-3A3CD0150666}"/>
              </a:ext>
            </a:extLst>
          </p:cNvPr>
          <p:cNvSpPr txBox="1"/>
          <p:nvPr/>
        </p:nvSpPr>
        <p:spPr>
          <a:xfrm>
            <a:off x="5548152" y="5444959"/>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حافظه فیزیکی</a:t>
            </a:r>
            <a:endParaRPr lang="en-US" dirty="0"/>
          </a:p>
        </p:txBody>
      </p:sp>
      <p:sp>
        <p:nvSpPr>
          <p:cNvPr id="7" name="TextBox 6">
            <a:extLst>
              <a:ext uri="{FF2B5EF4-FFF2-40B4-BE49-F238E27FC236}">
                <a16:creationId xmlns:a16="http://schemas.microsoft.com/office/drawing/2014/main" id="{7B75E67E-28EB-4456-922C-AF5D637BD115}"/>
              </a:ext>
            </a:extLst>
          </p:cNvPr>
          <p:cNvSpPr txBox="1"/>
          <p:nvPr/>
        </p:nvSpPr>
        <p:spPr>
          <a:xfrm>
            <a:off x="4741817" y="1203325"/>
            <a:ext cx="191029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شماره فریم</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9699" name="Content Placeholder 2">
                <a:extLst>
                  <a:ext uri="{FF2B5EF4-FFF2-40B4-BE49-F238E27FC236}">
                    <a16:creationId xmlns:a16="http://schemas.microsoft.com/office/drawing/2014/main" id="{D53A6D79-A0D1-42C5-8E0A-4AF4B4E95529}"/>
                  </a:ext>
                </a:extLst>
              </p:cNvPr>
              <p:cNvSpPr>
                <a:spLocks noGrp="1"/>
              </p:cNvSpPr>
              <p:nvPr>
                <p:ph idx="1"/>
              </p:nvPr>
            </p:nvSpPr>
            <p:spPr>
              <a:xfrm>
                <a:off x="830424" y="1138239"/>
                <a:ext cx="7604449" cy="737772"/>
              </a:xfrm>
            </p:spPr>
            <p:txBody>
              <a:bodyPr/>
              <a:lstStyle/>
              <a:p>
                <a:pPr algn="r" rtl="1"/>
                <a:r>
                  <a:rPr lang="fa-IR" sz="2000" dirty="0">
                    <a:effectLst/>
                    <a:latin typeface="Calibri" panose="020F0502020204030204" pitchFamily="34" charset="0"/>
                    <a:ea typeface="Calibri" panose="020F0502020204030204" pitchFamily="34" charset="0"/>
                    <a:cs typeface="B Nazanin" panose="00000400000000000000" pitchFamily="2" charset="-78"/>
                  </a:rPr>
                  <a:t>آدرس منطقی: </a:t>
                </a:r>
                <a:r>
                  <a:rPr lang="ar-SA" sz="2000" dirty="0">
                    <a:effectLst/>
                    <a:latin typeface="Calibri" panose="020F0502020204030204" pitchFamily="34" charset="0"/>
                    <a:ea typeface="Calibri" panose="020F0502020204030204" pitchFamily="34" charset="0"/>
                    <a:cs typeface="B Nazanin" panose="00000400000000000000" pitchFamily="2" charset="-78"/>
                  </a:rPr>
                  <a:t>مثال</a:t>
                </a:r>
                <a:r>
                  <a:rPr lang="en-US" sz="2000" dirty="0">
                    <a:effectLst/>
                    <a:latin typeface="Calibri" panose="020F0502020204030204" pitchFamily="34" charset="0"/>
                    <a:ea typeface="Calibri" panose="020F0502020204030204" pitchFamily="34" charset="0"/>
                    <a:cs typeface="B Nazanin" panose="00000400000000000000" pitchFamily="2" charset="-78"/>
                  </a:rPr>
                  <a:t>n = 2 </a:t>
                </a:r>
                <a:r>
                  <a:rPr lang="ar-SA" sz="2000" dirty="0">
                    <a:effectLst/>
                    <a:latin typeface="Calibri" panose="020F0502020204030204" pitchFamily="34" charset="0"/>
                    <a:ea typeface="Calibri" panose="020F0502020204030204" pitchFamily="34" charset="0"/>
                    <a:cs typeface="B Nazanin" panose="00000400000000000000" pitchFamily="2" charset="-78"/>
                  </a:rPr>
                  <a:t>و</a:t>
                </a:r>
                <a:r>
                  <a:rPr lang="en-US" sz="2000" dirty="0">
                    <a:effectLst/>
                    <a:latin typeface="Calibri" panose="020F0502020204030204" pitchFamily="34" charset="0"/>
                    <a:ea typeface="Calibri" panose="020F0502020204030204" pitchFamily="34" charset="0"/>
                    <a:cs typeface="B Nazanin" panose="00000400000000000000" pitchFamily="2" charset="-78"/>
                  </a:rPr>
                  <a:t> m = 4 </a:t>
                </a:r>
                <a:r>
                  <a:rPr lang="ar-SA" sz="2000" dirty="0">
                    <a:effectLst/>
                    <a:latin typeface="Calibri" panose="020F0502020204030204" pitchFamily="34" charset="0"/>
                    <a:ea typeface="Calibri" panose="020F0502020204030204" pitchFamily="34" charset="0"/>
                    <a:cs typeface="B Nazanin" panose="00000400000000000000" pitchFamily="2" charset="-78"/>
                  </a:rPr>
                  <a:t>این به معنی اندازه صفحه</a:t>
                </a:r>
                <a:r>
                  <a:rPr lang="fa-IR" sz="2000" dirty="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B Nazanin" panose="00000400000000000000" pitchFamily="2" charset="-78"/>
                          </a:rPr>
                        </m:ctrlPr>
                      </m:sSupPr>
                      <m:e>
                        <m:r>
                          <a:rPr lang="en-US" sz="2000" b="0" i="1" smtClean="0">
                            <a:effectLst/>
                            <a:latin typeface="Cambria Math" panose="02040503050406030204" pitchFamily="18" charset="0"/>
                            <a:ea typeface="Calibri" panose="020F0502020204030204" pitchFamily="34" charset="0"/>
                            <a:cs typeface="B Nazanin" panose="00000400000000000000" pitchFamily="2" charset="-78"/>
                          </a:rPr>
                          <m:t>2</m:t>
                        </m:r>
                      </m:e>
                      <m:sup>
                        <m:r>
                          <a:rPr lang="en-US" sz="2000" b="0" i="1" smtClean="0">
                            <a:effectLst/>
                            <a:latin typeface="Cambria Math" panose="02040503050406030204" pitchFamily="18" charset="0"/>
                            <a:ea typeface="Calibri" panose="020F0502020204030204" pitchFamily="34" charset="0"/>
                            <a:cs typeface="B Nazanin" panose="00000400000000000000" pitchFamily="2" charset="-78"/>
                          </a:rPr>
                          <m:t>2</m:t>
                        </m:r>
                      </m:sup>
                    </m:sSup>
                  </m:oMath>
                </a14:m>
                <a:r>
                  <a:rPr lang="ar-SA" sz="2000" dirty="0">
                    <a:effectLst/>
                    <a:latin typeface="Calibri" panose="020F0502020204030204" pitchFamily="34" charset="0"/>
                    <a:ea typeface="Calibri" panose="020F0502020204030204" pitchFamily="34" charset="0"/>
                    <a:cs typeface="B Nazanin" panose="00000400000000000000" pitchFamily="2" charset="-78"/>
                  </a:rPr>
                  <a:t> </a:t>
                </a:r>
                <a:r>
                  <a:rPr lang="fa-IR" sz="2000" dirty="0">
                    <a:effectLst/>
                    <a:latin typeface="Calibri" panose="020F0502020204030204" pitchFamily="34" charset="0"/>
                    <a:ea typeface="Calibri" panose="020F0502020204030204" pitchFamily="34" charset="0"/>
                    <a:cs typeface="B Nazanin" panose="00000400000000000000" pitchFamily="2" charset="-78"/>
                  </a:rPr>
                  <a:t>۴</a:t>
                </a:r>
                <a:r>
                  <a:rPr lang="ar-SA" sz="2000" dirty="0">
                    <a:effectLst/>
                    <a:latin typeface="Calibri" panose="020F0502020204030204" pitchFamily="34" charset="0"/>
                    <a:ea typeface="Calibri" panose="020F0502020204030204" pitchFamily="34" charset="0"/>
                    <a:cs typeface="B Nazanin" panose="00000400000000000000" pitchFamily="2" charset="-78"/>
                  </a:rPr>
                  <a:t> بایت و حافظه فیزیکی </a:t>
                </a:r>
                <a:r>
                  <a:rPr lang="fa-IR" sz="2000" dirty="0">
                    <a:effectLst/>
                    <a:latin typeface="Calibri" panose="020F0502020204030204" pitchFamily="34" charset="0"/>
                    <a:ea typeface="Calibri" panose="020F0502020204030204" pitchFamily="34" charset="0"/>
                    <a:cs typeface="B Nazanin" panose="00000400000000000000" pitchFamily="2" charset="-78"/>
                  </a:rPr>
                  <a:t>۳۲یا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B Nazanin" panose="00000400000000000000" pitchFamily="2" charset="-78"/>
                          </a:rPr>
                        </m:ctrlPr>
                      </m:sSupPr>
                      <m:e>
                        <m:r>
                          <a:rPr lang="en-US" sz="2000" b="0" i="1" smtClean="0">
                            <a:effectLst/>
                            <a:latin typeface="Cambria Math" panose="02040503050406030204" pitchFamily="18" charset="0"/>
                            <a:ea typeface="Calibri" panose="020F0502020204030204" pitchFamily="34" charset="0"/>
                            <a:cs typeface="B Nazanin" panose="00000400000000000000" pitchFamily="2" charset="-78"/>
                          </a:rPr>
                          <m:t>2</m:t>
                        </m:r>
                      </m:e>
                      <m:sup>
                        <m:r>
                          <a:rPr lang="en-US" sz="2000" b="0" i="1" smtClean="0">
                            <a:effectLst/>
                            <a:latin typeface="Cambria Math" panose="02040503050406030204" pitchFamily="18" charset="0"/>
                            <a:ea typeface="Calibri" panose="020F0502020204030204" pitchFamily="34" charset="0"/>
                            <a:cs typeface="B Nazanin" panose="00000400000000000000" pitchFamily="2" charset="-78"/>
                          </a:rPr>
                          <m:t>4</m:t>
                        </m:r>
                      </m:sup>
                    </m:sSup>
                  </m:oMath>
                </a14:m>
                <a:r>
                  <a:rPr lang="ar-SA" sz="2000" dirty="0">
                    <a:effectLst/>
                    <a:latin typeface="Calibri" panose="020F0502020204030204" pitchFamily="34" charset="0"/>
                    <a:ea typeface="Calibri" panose="020F0502020204030204" pitchFamily="34" charset="0"/>
                    <a:cs typeface="B Nazanin" panose="00000400000000000000" pitchFamily="2" charset="-78"/>
                  </a:rPr>
                  <a:t> بایت (شامل </a:t>
                </a:r>
                <a:r>
                  <a:rPr lang="fa-IR" sz="2000" dirty="0">
                    <a:effectLst/>
                    <a:latin typeface="Calibri" panose="020F0502020204030204" pitchFamily="34" charset="0"/>
                    <a:ea typeface="Calibri" panose="020F0502020204030204" pitchFamily="34" charset="0"/>
                    <a:cs typeface="B Nazanin" panose="00000400000000000000" pitchFamily="2" charset="-78"/>
                  </a:rPr>
                  <a:t>۸</a:t>
                </a:r>
                <a:r>
                  <a:rPr lang="ar-SA" sz="2000" dirty="0">
                    <a:effectLst/>
                    <a:latin typeface="Calibri" panose="020F0502020204030204" pitchFamily="34" charset="0"/>
                    <a:ea typeface="Calibri" panose="020F0502020204030204" pitchFamily="34" charset="0"/>
                    <a:cs typeface="B Nazanin" panose="00000400000000000000" pitchFamily="2" charset="-78"/>
                  </a:rPr>
                  <a:t> صفحه</a:t>
                </a:r>
                <a:r>
                  <a:rPr lang="fa-IR" sz="2000" dirty="0">
                    <a:effectLst/>
                    <a:latin typeface="Calibri" panose="020F0502020204030204" pitchFamily="34" charset="0"/>
                    <a:ea typeface="Calibri" panose="020F0502020204030204" pitchFamily="34" charset="0"/>
                    <a:cs typeface="B Nazanin" panose="00000400000000000000" pitchFamily="2" charset="-78"/>
                  </a:rPr>
                  <a:t> ۴ بایتی</a:t>
                </a:r>
                <a:r>
                  <a:rPr lang="ar-SA" sz="2000" dirty="0">
                    <a:effectLst/>
                    <a:latin typeface="Calibri" panose="020F0502020204030204" pitchFamily="34" charset="0"/>
                    <a:ea typeface="Calibri" panose="020F0502020204030204" pitchFamily="34" charset="0"/>
                    <a:cs typeface="B Nazanin" panose="00000400000000000000" pitchFamily="2" charset="-78"/>
                  </a:rPr>
                  <a:t>) است</a:t>
                </a:r>
                <a:r>
                  <a:rPr lang="en-US" sz="2000" dirty="0">
                    <a:effectLst/>
                    <a:latin typeface="Calibri" panose="020F0502020204030204" pitchFamily="34" charset="0"/>
                    <a:ea typeface="Calibri" panose="020F0502020204030204" pitchFamily="34" charset="0"/>
                    <a:cs typeface="B Nazanin" panose="00000400000000000000" pitchFamily="2" charset="-78"/>
                  </a:rPr>
                  <a:t>.</a:t>
                </a:r>
                <a:endParaRPr lang="en-US" altLang="en-US" sz="2000" dirty="0"/>
              </a:p>
            </p:txBody>
          </p:sp>
        </mc:Choice>
        <mc:Fallback>
          <p:sp>
            <p:nvSpPr>
              <p:cNvPr id="29699" name="Content Placeholder 2">
                <a:extLst>
                  <a:ext uri="{FF2B5EF4-FFF2-40B4-BE49-F238E27FC236}">
                    <a16:creationId xmlns:a16="http://schemas.microsoft.com/office/drawing/2014/main" id="{D53A6D79-A0D1-42C5-8E0A-4AF4B4E95529}"/>
                  </a:ext>
                </a:extLst>
              </p:cNvPr>
              <p:cNvSpPr>
                <a:spLocks noGrp="1" noRot="1" noChangeAspect="1" noMove="1" noResize="1" noEditPoints="1" noAdjustHandles="1" noChangeArrowheads="1" noChangeShapeType="1" noTextEdit="1"/>
              </p:cNvSpPr>
              <p:nvPr>
                <p:ph idx="1"/>
              </p:nvPr>
            </p:nvSpPr>
            <p:spPr>
              <a:xfrm>
                <a:off x="830424" y="1138239"/>
                <a:ext cx="7604449" cy="737772"/>
              </a:xfrm>
              <a:blipFill>
                <a:blip r:embed="rId3"/>
                <a:stretch>
                  <a:fillRect l="-721" t="-9917" r="-881" b="-11570"/>
                </a:stretch>
              </a:blipFill>
            </p:spPr>
            <p:txBody>
              <a:bodyPr/>
              <a:lstStyle/>
              <a:p>
                <a:r>
                  <a:rPr lang="en-US">
                    <a:noFill/>
                  </a:rPr>
                  <a:t> </a:t>
                </a:r>
              </a:p>
            </p:txBody>
          </p:sp>
        </mc:Fallback>
      </mc:AlternateContent>
      <p:pic>
        <p:nvPicPr>
          <p:cNvPr id="29700" name="Picture 6">
            <a:extLst>
              <a:ext uri="{FF2B5EF4-FFF2-40B4-BE49-F238E27FC236}">
                <a16:creationId xmlns:a16="http://schemas.microsoft.com/office/drawing/2014/main" id="{5AE8FE82-D7E1-4A71-B46E-996A46A93C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250" b="46739"/>
          <a:stretch/>
        </p:blipFill>
        <p:spPr bwMode="auto">
          <a:xfrm>
            <a:off x="213172" y="1951152"/>
            <a:ext cx="1017362" cy="262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2B96B6D-AA8D-4FFF-877C-169884E97803}"/>
              </a:ext>
            </a:extLst>
          </p:cNvPr>
          <p:cNvSpPr txBox="1">
            <a:spLocks noGrp="1"/>
          </p:cNvSpPr>
          <p:nvPr>
            <p:ph type="title"/>
          </p:nvPr>
        </p:nvSpPr>
        <p:spPr>
          <a:xfrm>
            <a:off x="488950" y="347960"/>
            <a:ext cx="8229600" cy="461665"/>
          </a:xfrm>
          <a:prstGeom prst="rect">
            <a:avLst/>
          </a:prstGeom>
          <a:noFill/>
        </p:spPr>
        <p:txBody>
          <a:bodyPr wrap="square">
            <a:spAutoFit/>
          </a:bodyPr>
          <a:lstStyle/>
          <a:p>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مثال صفحه بندی</a:t>
            </a:r>
            <a:endParaRPr lang="en-US" sz="4000" dirty="0"/>
          </a:p>
        </p:txBody>
      </p:sp>
      <p:sp>
        <p:nvSpPr>
          <p:cNvPr id="6" name="TextBox 5">
            <a:extLst>
              <a:ext uri="{FF2B5EF4-FFF2-40B4-BE49-F238E27FC236}">
                <a16:creationId xmlns:a16="http://schemas.microsoft.com/office/drawing/2014/main" id="{E132A332-1CE3-47D2-92BE-FA30A4DE78E5}"/>
              </a:ext>
            </a:extLst>
          </p:cNvPr>
          <p:cNvSpPr txBox="1"/>
          <p:nvPr/>
        </p:nvSpPr>
        <p:spPr>
          <a:xfrm>
            <a:off x="2667334" y="1891331"/>
            <a:ext cx="6132991" cy="4703852"/>
          </a:xfrm>
          <a:prstGeom prst="rect">
            <a:avLst/>
          </a:prstGeom>
          <a:noFill/>
        </p:spPr>
        <p:txBody>
          <a:bodyPr wrap="square">
            <a:spAutoFit/>
          </a:bodyPr>
          <a:lstStyle/>
          <a:p>
            <a:pPr marL="0" marR="0" algn="r" rtl="1">
              <a:lnSpc>
                <a:spcPts val="2625"/>
              </a:lnSpc>
              <a:spcBef>
                <a:spcPts val="0"/>
              </a:spcBef>
              <a:spcAft>
                <a:spcPts val="0"/>
              </a:spcAft>
            </a:pPr>
            <a:r>
              <a:rPr lang="ar-SA" sz="2000" dirty="0">
                <a:solidFill>
                  <a:srgbClr val="1F1F1F"/>
                </a:solidFill>
                <a:effectLst/>
                <a:latin typeface="Google Sans"/>
                <a:ea typeface="Times New Roman" panose="02020603050405020304" pitchFamily="18" charset="0"/>
                <a:cs typeface="B Nazanin" panose="00000400000000000000" pitchFamily="2" charset="-78"/>
              </a:rPr>
              <a:t>نحوه‌ی نگاشت حافظه‌ی منطقی کاربر به حافظه‌ی فیزیکی را نمایش می‌دهیم: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2000" b="1" dirty="0">
                <a:solidFill>
                  <a:srgbClr val="1F1F1F"/>
                </a:solidFill>
                <a:effectLst/>
                <a:latin typeface="Google Sans"/>
                <a:ea typeface="Times New Roman" panose="02020603050405020304" pitchFamily="18" charset="0"/>
                <a:cs typeface="B Nazanin" panose="00000400000000000000" pitchFamily="2" charset="-78"/>
              </a:rPr>
              <a:t>آدرس منطقی </a:t>
            </a:r>
            <a:r>
              <a:rPr lang="fa-IR" sz="2000" b="1" dirty="0">
                <a:solidFill>
                  <a:srgbClr val="1F1F1F"/>
                </a:solidFill>
                <a:effectLst/>
                <a:latin typeface="Google Sans"/>
                <a:ea typeface="Times New Roman" panose="02020603050405020304" pitchFamily="18" charset="0"/>
                <a:cs typeface="B Nazanin" panose="00000400000000000000" pitchFamily="2" charset="-78"/>
              </a:rPr>
              <a:t>۰:</a:t>
            </a:r>
            <a:r>
              <a:rPr lang="ar-SA" sz="2000" dirty="0">
                <a:solidFill>
                  <a:srgbClr val="1F1F1F"/>
                </a:solidFill>
                <a:effectLst/>
                <a:latin typeface="Google Sans"/>
                <a:ea typeface="Times New Roman" panose="02020603050405020304" pitchFamily="18" charset="0"/>
                <a:cs typeface="B Nazanin" panose="00000400000000000000" pitchFamily="2" charset="-78"/>
              </a:rPr>
              <a:t> صفحه‌ی </a:t>
            </a:r>
            <a:r>
              <a:rPr lang="fa-IR" sz="2000" dirty="0">
                <a:solidFill>
                  <a:srgbClr val="1F1F1F"/>
                </a:solidFill>
                <a:effectLst/>
                <a:latin typeface="Google Sans"/>
                <a:ea typeface="Times New Roman" panose="02020603050405020304" pitchFamily="18" charset="0"/>
                <a:cs typeface="B Nazanin" panose="00000400000000000000" pitchFamily="2" charset="-78"/>
              </a:rPr>
              <a:t>۰</a:t>
            </a:r>
            <a:r>
              <a:rPr lang="ar-SA" sz="2000" dirty="0">
                <a:solidFill>
                  <a:srgbClr val="1F1F1F"/>
                </a:solidFill>
                <a:effectLst/>
                <a:latin typeface="Google Sans"/>
                <a:ea typeface="Times New Roman" panose="02020603050405020304" pitchFamily="18" charset="0"/>
                <a:cs typeface="B Nazanin" panose="00000400000000000000" pitchFamily="2" charset="-78"/>
              </a:rPr>
              <a:t>، </a:t>
            </a:r>
            <a:r>
              <a:rPr lang="fa-IR" sz="2000" dirty="0">
                <a:solidFill>
                  <a:srgbClr val="1F1F1F"/>
                </a:solidFill>
                <a:effectLst/>
                <a:latin typeface="Google Sans"/>
                <a:ea typeface="Times New Roman" panose="02020603050405020304" pitchFamily="18" charset="0"/>
                <a:cs typeface="B Nazanin" panose="00000400000000000000" pitchFamily="2" charset="-78"/>
              </a:rPr>
              <a:t>افست۰</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Google Sans"/>
                <a:ea typeface="Times New Roman" panose="02020603050405020304" pitchFamily="18" charset="0"/>
                <a:cs typeface="B Nazanin" panose="00000400000000000000" pitchFamily="2" charset="-78"/>
              </a:rPr>
              <a:t>با مراجعه به جدول صفحه‌بندی، می‌بینیم صفحه‌ی </a:t>
            </a:r>
            <a:r>
              <a:rPr lang="fa-IR" sz="2000" dirty="0">
                <a:solidFill>
                  <a:srgbClr val="1F1F1F"/>
                </a:solidFill>
                <a:effectLst/>
                <a:latin typeface="Google Sans"/>
                <a:ea typeface="Times New Roman" panose="02020603050405020304" pitchFamily="18" charset="0"/>
                <a:cs typeface="B Nazanin" panose="00000400000000000000" pitchFamily="2" charset="-78"/>
              </a:rPr>
              <a:t>۰</a:t>
            </a:r>
            <a:r>
              <a:rPr lang="ar-SA" sz="2000" dirty="0">
                <a:solidFill>
                  <a:srgbClr val="1F1F1F"/>
                </a:solidFill>
                <a:effectLst/>
                <a:latin typeface="Google Sans"/>
                <a:ea typeface="Times New Roman" panose="02020603050405020304" pitchFamily="18" charset="0"/>
                <a:cs typeface="B Nazanin" panose="00000400000000000000" pitchFamily="2" charset="-78"/>
              </a:rPr>
              <a:t> در فریم </a:t>
            </a:r>
            <a:r>
              <a:rPr lang="fa-IR" sz="2000" dirty="0">
                <a:solidFill>
                  <a:srgbClr val="1F1F1F"/>
                </a:solidFill>
                <a:effectLst/>
                <a:latin typeface="Google Sans"/>
                <a:ea typeface="Times New Roman" panose="02020603050405020304" pitchFamily="18" charset="0"/>
                <a:cs typeface="B Nazanin" panose="00000400000000000000" pitchFamily="2" charset="-78"/>
              </a:rPr>
              <a:t>۵</a:t>
            </a:r>
            <a:r>
              <a:rPr lang="ar-SA" sz="2000" dirty="0">
                <a:solidFill>
                  <a:srgbClr val="1F1F1F"/>
                </a:solidFill>
                <a:effectLst/>
                <a:latin typeface="Google Sans"/>
                <a:ea typeface="Times New Roman" panose="02020603050405020304" pitchFamily="18" charset="0"/>
                <a:cs typeface="B Nazanin" panose="00000400000000000000" pitchFamily="2" charset="-78"/>
              </a:rPr>
              <a:t> قرار دارد.</a:t>
            </a:r>
            <a:r>
              <a:rPr lang="en-US" sz="2000" dirty="0">
                <a:solidFill>
                  <a:srgbClr val="1F1F1F"/>
                </a:solidFill>
                <a:effectLst/>
                <a:latin typeface="Google Sans"/>
                <a:ea typeface="Times New Roman" panose="02020603050405020304" pitchFamily="18" charset="0"/>
                <a:cs typeface="B Nazanin" panose="00000400000000000000" pitchFamily="2" charset="-78"/>
              </a:rPr>
              <a:t> </a:t>
            </a:r>
            <a:r>
              <a:rPr lang="fa-IR" sz="2000" dirty="0">
                <a:solidFill>
                  <a:srgbClr val="1F1F1F"/>
                </a:solidFill>
                <a:latin typeface="Google Sans"/>
                <a:ea typeface="Times New Roman" panose="02020603050405020304" pitchFamily="18" charset="0"/>
                <a:cs typeface="B Nazanin" panose="00000400000000000000" pitchFamily="2" charset="-78"/>
              </a:rPr>
              <a:t>هر فریم یا صفحه ۴ بایتی</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Google Sans"/>
                <a:ea typeface="Times New Roman" panose="02020603050405020304" pitchFamily="18" charset="0"/>
                <a:cs typeface="B Nazanin" panose="00000400000000000000" pitchFamily="2" charset="-78"/>
              </a:rPr>
              <a:t>بنابراین، آدرس منطقی </a:t>
            </a:r>
            <a:r>
              <a:rPr lang="fa-IR" sz="2000" dirty="0">
                <a:solidFill>
                  <a:srgbClr val="1F1F1F"/>
                </a:solidFill>
                <a:effectLst/>
                <a:latin typeface="Google Sans"/>
                <a:ea typeface="Times New Roman" panose="02020603050405020304" pitchFamily="18" charset="0"/>
                <a:cs typeface="B Nazanin" panose="00000400000000000000" pitchFamily="2" charset="-78"/>
              </a:rPr>
              <a:t>۰</a:t>
            </a:r>
            <a:r>
              <a:rPr lang="ar-SA" sz="2000" dirty="0">
                <a:solidFill>
                  <a:srgbClr val="1F1F1F"/>
                </a:solidFill>
                <a:effectLst/>
                <a:latin typeface="Google Sans"/>
                <a:ea typeface="Times New Roman" panose="02020603050405020304" pitchFamily="18" charset="0"/>
                <a:cs typeface="B Nazanin" panose="00000400000000000000" pitchFamily="2" charset="-78"/>
              </a:rPr>
              <a:t> به آدرس فیزیکی </a:t>
            </a:r>
            <a:r>
              <a:rPr lang="fa-IR" sz="2000" dirty="0">
                <a:solidFill>
                  <a:srgbClr val="1F1F1F"/>
                </a:solidFill>
                <a:effectLst/>
                <a:latin typeface="Google Sans"/>
                <a:ea typeface="Times New Roman" panose="02020603050405020304" pitchFamily="18" charset="0"/>
                <a:cs typeface="B Nazanin" panose="00000400000000000000" pitchFamily="2" charset="-78"/>
              </a:rPr>
              <a:t>۲۰ [= (۵ × ۴) + ۰] </a:t>
            </a:r>
            <a:r>
              <a:rPr lang="ar-SA" sz="2000" dirty="0">
                <a:solidFill>
                  <a:srgbClr val="1F1F1F"/>
                </a:solidFill>
                <a:effectLst/>
                <a:latin typeface="Google Sans"/>
                <a:ea typeface="Times New Roman" panose="02020603050405020304" pitchFamily="18" charset="0"/>
                <a:cs typeface="B Nazanin" panose="00000400000000000000" pitchFamily="2" charset="-78"/>
              </a:rPr>
              <a:t>نگاشت می‌شود.</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2000" b="1" dirty="0">
                <a:solidFill>
                  <a:srgbClr val="1F1F1F"/>
                </a:solidFill>
                <a:effectLst/>
                <a:latin typeface="Google Sans"/>
                <a:ea typeface="Times New Roman" panose="02020603050405020304" pitchFamily="18" charset="0"/>
                <a:cs typeface="B Nazanin" panose="00000400000000000000" pitchFamily="2" charset="-78"/>
              </a:rPr>
              <a:t>آدرس منطقی </a:t>
            </a:r>
            <a:r>
              <a:rPr lang="fa-IR" sz="2000" b="1" dirty="0">
                <a:solidFill>
                  <a:srgbClr val="1F1F1F"/>
                </a:solidFill>
                <a:effectLst/>
                <a:latin typeface="Google Sans"/>
                <a:ea typeface="Times New Roman" panose="02020603050405020304" pitchFamily="18" charset="0"/>
                <a:cs typeface="B Nazanin" panose="00000400000000000000" pitchFamily="2" charset="-78"/>
              </a:rPr>
              <a:t>۳:</a:t>
            </a:r>
            <a:r>
              <a:rPr lang="ar-SA" sz="2000" dirty="0">
                <a:solidFill>
                  <a:srgbClr val="1F1F1F"/>
                </a:solidFill>
                <a:effectLst/>
                <a:latin typeface="Google Sans"/>
                <a:ea typeface="Times New Roman" panose="02020603050405020304" pitchFamily="18" charset="0"/>
                <a:cs typeface="B Nazanin" panose="00000400000000000000" pitchFamily="2" charset="-78"/>
              </a:rPr>
              <a:t> صفحه‌ی </a:t>
            </a:r>
            <a:r>
              <a:rPr lang="fa-IR" sz="2000" dirty="0">
                <a:solidFill>
                  <a:srgbClr val="1F1F1F"/>
                </a:solidFill>
                <a:effectLst/>
                <a:latin typeface="Google Sans"/>
                <a:ea typeface="Times New Roman" panose="02020603050405020304" pitchFamily="18" charset="0"/>
                <a:cs typeface="B Nazanin" panose="00000400000000000000" pitchFamily="2" charset="-78"/>
              </a:rPr>
              <a:t>۰</a:t>
            </a:r>
            <a:r>
              <a:rPr lang="ar-SA" sz="2000" dirty="0">
                <a:solidFill>
                  <a:srgbClr val="1F1F1F"/>
                </a:solidFill>
                <a:effectLst/>
                <a:latin typeface="Google Sans"/>
                <a:ea typeface="Times New Roman" panose="02020603050405020304" pitchFamily="18" charset="0"/>
                <a:cs typeface="B Nazanin" panose="00000400000000000000" pitchFamily="2" charset="-78"/>
              </a:rPr>
              <a:t>، </a:t>
            </a:r>
            <a:r>
              <a:rPr lang="fa-IR" sz="2000" dirty="0">
                <a:solidFill>
                  <a:srgbClr val="1F1F1F"/>
                </a:solidFill>
                <a:effectLst/>
                <a:latin typeface="Google Sans"/>
                <a:ea typeface="Times New Roman" panose="02020603050405020304" pitchFamily="18" charset="0"/>
                <a:cs typeface="B Nazanin" panose="00000400000000000000" pitchFamily="2" charset="-78"/>
              </a:rPr>
              <a:t>افست ۳</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Google Sans"/>
                <a:ea typeface="Times New Roman" panose="02020603050405020304" pitchFamily="18" charset="0"/>
                <a:cs typeface="B Nazanin" panose="00000400000000000000" pitchFamily="2" charset="-78"/>
              </a:rPr>
              <a:t>به آدرس فیزیکی </a:t>
            </a:r>
            <a:r>
              <a:rPr lang="fa-IR" sz="2000" dirty="0">
                <a:solidFill>
                  <a:srgbClr val="1F1F1F"/>
                </a:solidFill>
                <a:effectLst/>
                <a:latin typeface="Google Sans"/>
                <a:ea typeface="Times New Roman" panose="02020603050405020304" pitchFamily="18" charset="0"/>
                <a:cs typeface="B Nazanin" panose="00000400000000000000" pitchFamily="2" charset="-78"/>
              </a:rPr>
              <a:t>۲۳ [= (۵ × ۴) + ۳] </a:t>
            </a:r>
            <a:r>
              <a:rPr lang="ar-SA" sz="2000" dirty="0">
                <a:solidFill>
                  <a:srgbClr val="1F1F1F"/>
                </a:solidFill>
                <a:effectLst/>
                <a:latin typeface="Google Sans"/>
                <a:ea typeface="Times New Roman" panose="02020603050405020304" pitchFamily="18" charset="0"/>
                <a:cs typeface="B Nazanin" panose="00000400000000000000" pitchFamily="2" charset="-78"/>
              </a:rPr>
              <a:t>نگاشت می‌شود.</a:t>
            </a:r>
            <a:endParaRPr lang="en-US" sz="2000" dirty="0">
              <a:solidFill>
                <a:srgbClr val="1F1F1F"/>
              </a:solidFill>
              <a:effectLst/>
              <a:latin typeface="Google Sans"/>
              <a:ea typeface="Times New Roman" panose="02020603050405020304" pitchFamily="18"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2000" b="1" dirty="0">
                <a:solidFill>
                  <a:srgbClr val="1F1F1F"/>
                </a:solidFill>
                <a:effectLst/>
                <a:latin typeface="Google Sans"/>
                <a:ea typeface="Times New Roman" panose="02020603050405020304" pitchFamily="18" charset="0"/>
                <a:cs typeface="B Nazanin" panose="00000400000000000000" pitchFamily="2" charset="-78"/>
              </a:rPr>
              <a:t>آدرس منطقی </a:t>
            </a:r>
            <a:r>
              <a:rPr lang="fa-IR" sz="2000" b="1" dirty="0">
                <a:solidFill>
                  <a:srgbClr val="1F1F1F"/>
                </a:solidFill>
                <a:effectLst/>
                <a:latin typeface="Google Sans"/>
                <a:ea typeface="Times New Roman" panose="02020603050405020304" pitchFamily="18" charset="0"/>
                <a:cs typeface="B Nazanin" panose="00000400000000000000" pitchFamily="2" charset="-78"/>
              </a:rPr>
              <a:t>۴:</a:t>
            </a:r>
            <a:r>
              <a:rPr lang="ar-SA" sz="2000" dirty="0">
                <a:solidFill>
                  <a:srgbClr val="1F1F1F"/>
                </a:solidFill>
                <a:effectLst/>
                <a:latin typeface="Google Sans"/>
                <a:ea typeface="Times New Roman" panose="02020603050405020304" pitchFamily="18" charset="0"/>
                <a:cs typeface="B Nazanin" panose="00000400000000000000" pitchFamily="2" charset="-78"/>
              </a:rPr>
              <a:t> صفحه‌ی </a:t>
            </a:r>
            <a:r>
              <a:rPr lang="fa-IR" sz="2000" dirty="0">
                <a:solidFill>
                  <a:srgbClr val="1F1F1F"/>
                </a:solidFill>
                <a:effectLst/>
                <a:latin typeface="Google Sans"/>
                <a:ea typeface="Times New Roman" panose="02020603050405020304" pitchFamily="18" charset="0"/>
                <a:cs typeface="B Nazanin" panose="00000400000000000000" pitchFamily="2" charset="-78"/>
              </a:rPr>
              <a:t>۱</a:t>
            </a:r>
            <a:r>
              <a:rPr lang="ar-SA" sz="2000" dirty="0">
                <a:solidFill>
                  <a:srgbClr val="1F1F1F"/>
                </a:solidFill>
                <a:effectLst/>
                <a:latin typeface="Google Sans"/>
                <a:ea typeface="Times New Roman" panose="02020603050405020304" pitchFamily="18" charset="0"/>
                <a:cs typeface="B Nazanin" panose="00000400000000000000" pitchFamily="2" charset="-78"/>
              </a:rPr>
              <a:t>، </a:t>
            </a:r>
            <a:r>
              <a:rPr lang="fa-IR" sz="2000" dirty="0">
                <a:solidFill>
                  <a:srgbClr val="1F1F1F"/>
                </a:solidFill>
                <a:effectLst/>
                <a:latin typeface="Google Sans"/>
                <a:ea typeface="Times New Roman" panose="02020603050405020304" pitchFamily="18" charset="0"/>
                <a:cs typeface="B Nazanin" panose="00000400000000000000" pitchFamily="2" charset="-78"/>
              </a:rPr>
              <a:t>افست ۰</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Google Sans"/>
                <a:ea typeface="Times New Roman" panose="02020603050405020304" pitchFamily="18" charset="0"/>
                <a:cs typeface="B Nazanin" panose="00000400000000000000" pitchFamily="2" charset="-78"/>
              </a:rPr>
              <a:t>طبق جدول صفحه‌بندی، صفحه‌ی </a:t>
            </a:r>
            <a:r>
              <a:rPr lang="fa-IR" sz="2000" dirty="0">
                <a:solidFill>
                  <a:srgbClr val="1F1F1F"/>
                </a:solidFill>
                <a:effectLst/>
                <a:latin typeface="Google Sans"/>
                <a:ea typeface="Times New Roman" panose="02020603050405020304" pitchFamily="18" charset="0"/>
                <a:cs typeface="B Nazanin" panose="00000400000000000000" pitchFamily="2" charset="-78"/>
              </a:rPr>
              <a:t>۱</a:t>
            </a:r>
            <a:r>
              <a:rPr lang="ar-SA" sz="2000" dirty="0">
                <a:solidFill>
                  <a:srgbClr val="1F1F1F"/>
                </a:solidFill>
                <a:effectLst/>
                <a:latin typeface="Google Sans"/>
                <a:ea typeface="Times New Roman" panose="02020603050405020304" pitchFamily="18" charset="0"/>
                <a:cs typeface="B Nazanin" panose="00000400000000000000" pitchFamily="2" charset="-78"/>
              </a:rPr>
              <a:t> به فریم </a:t>
            </a:r>
            <a:r>
              <a:rPr lang="fa-IR" sz="2000" dirty="0">
                <a:solidFill>
                  <a:srgbClr val="1F1F1F"/>
                </a:solidFill>
                <a:effectLst/>
                <a:latin typeface="Google Sans"/>
                <a:ea typeface="Times New Roman" panose="02020603050405020304" pitchFamily="18" charset="0"/>
                <a:cs typeface="B Nazanin" panose="00000400000000000000" pitchFamily="2" charset="-78"/>
              </a:rPr>
              <a:t>۶</a:t>
            </a:r>
            <a:r>
              <a:rPr lang="ar-SA" sz="2000" dirty="0">
                <a:solidFill>
                  <a:srgbClr val="1F1F1F"/>
                </a:solidFill>
                <a:effectLst/>
                <a:latin typeface="Google Sans"/>
                <a:ea typeface="Times New Roman" panose="02020603050405020304" pitchFamily="18" charset="0"/>
                <a:cs typeface="B Nazanin" panose="00000400000000000000" pitchFamily="2" charset="-78"/>
              </a:rPr>
              <a:t> نگاشت می‌شود.</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Google Sans"/>
                <a:ea typeface="Times New Roman" panose="02020603050405020304" pitchFamily="18" charset="0"/>
                <a:cs typeface="B Nazanin" panose="00000400000000000000" pitchFamily="2" charset="-78"/>
              </a:rPr>
              <a:t>پس، آدرس منطقی </a:t>
            </a:r>
            <a:r>
              <a:rPr lang="fa-IR" sz="2000" dirty="0">
                <a:solidFill>
                  <a:srgbClr val="1F1F1F"/>
                </a:solidFill>
                <a:effectLst/>
                <a:latin typeface="Google Sans"/>
                <a:ea typeface="Times New Roman" panose="02020603050405020304" pitchFamily="18" charset="0"/>
                <a:cs typeface="B Nazanin" panose="00000400000000000000" pitchFamily="2" charset="-78"/>
              </a:rPr>
              <a:t>۴</a:t>
            </a:r>
            <a:r>
              <a:rPr lang="ar-SA" sz="2000" dirty="0">
                <a:solidFill>
                  <a:srgbClr val="1F1F1F"/>
                </a:solidFill>
                <a:effectLst/>
                <a:latin typeface="Google Sans"/>
                <a:ea typeface="Times New Roman" panose="02020603050405020304" pitchFamily="18" charset="0"/>
                <a:cs typeface="B Nazanin" panose="00000400000000000000" pitchFamily="2" charset="-78"/>
              </a:rPr>
              <a:t> به آدرس فیزیکی </a:t>
            </a:r>
            <a:r>
              <a:rPr lang="fa-IR" sz="2000" dirty="0">
                <a:solidFill>
                  <a:srgbClr val="1F1F1F"/>
                </a:solidFill>
                <a:effectLst/>
                <a:latin typeface="Google Sans"/>
                <a:ea typeface="Times New Roman" panose="02020603050405020304" pitchFamily="18" charset="0"/>
                <a:cs typeface="B Nazanin" panose="00000400000000000000" pitchFamily="2" charset="-78"/>
              </a:rPr>
              <a:t>۲۴ [= (۶ × ۴) + ۰] </a:t>
            </a:r>
            <a:r>
              <a:rPr lang="ar-SA" sz="2000" dirty="0">
                <a:solidFill>
                  <a:srgbClr val="1F1F1F"/>
                </a:solidFill>
                <a:effectLst/>
                <a:latin typeface="Google Sans"/>
                <a:ea typeface="Times New Roman" panose="02020603050405020304" pitchFamily="18" charset="0"/>
                <a:cs typeface="B Nazanin" panose="00000400000000000000" pitchFamily="2" charset="-78"/>
              </a:rPr>
              <a:t>نگاشت می‌شود.</a:t>
            </a:r>
            <a:endParaRPr lang="en-US" sz="1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endParaRPr lang="en-US" dirty="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endParaRPr lang="en-US" sz="2800" dirty="0">
              <a:cs typeface="B Nazanin" panose="00000400000000000000" pitchFamily="2" charset="-78"/>
            </a:endParaRPr>
          </a:p>
        </p:txBody>
      </p:sp>
      <p:pic>
        <p:nvPicPr>
          <p:cNvPr id="7" name="Picture 6">
            <a:extLst>
              <a:ext uri="{FF2B5EF4-FFF2-40B4-BE49-F238E27FC236}">
                <a16:creationId xmlns:a16="http://schemas.microsoft.com/office/drawing/2014/main" id="{5DCF916A-8C98-4095-ADA5-18068DA6E4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250"/>
          <a:stretch/>
        </p:blipFill>
        <p:spPr bwMode="auto">
          <a:xfrm>
            <a:off x="1605517" y="1586238"/>
            <a:ext cx="1017362" cy="492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5DBD0AA1-EDA9-4F48-B68B-66CE6C6705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97" t="14517" r="42943" b="60286"/>
          <a:stretch/>
        </p:blipFill>
        <p:spPr bwMode="auto">
          <a:xfrm>
            <a:off x="1019190" y="2585550"/>
            <a:ext cx="745151" cy="12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2F136F2-0C50-4326-8EFC-3C972D812146}"/>
              </a:ext>
            </a:extLst>
          </p:cNvPr>
          <p:cNvSpPr txBox="1"/>
          <p:nvPr/>
        </p:nvSpPr>
        <p:spPr>
          <a:xfrm>
            <a:off x="246601" y="4384202"/>
            <a:ext cx="98393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400" b="1" dirty="0">
                <a:effectLst/>
                <a:latin typeface="Times New Roman" panose="02020603050405020304" pitchFamily="18" charset="0"/>
                <a:ea typeface="Times New Roman" panose="02020603050405020304" pitchFamily="18" charset="0"/>
                <a:cs typeface="B Nazanin" panose="00000400000000000000" pitchFamily="2" charset="-78"/>
              </a:rPr>
              <a:t>آدرس منطقی</a:t>
            </a:r>
            <a:endParaRPr lang="en-US" sz="1400" dirty="0"/>
          </a:p>
        </p:txBody>
      </p:sp>
      <p:sp>
        <p:nvSpPr>
          <p:cNvPr id="10" name="TextBox 9">
            <a:extLst>
              <a:ext uri="{FF2B5EF4-FFF2-40B4-BE49-F238E27FC236}">
                <a16:creationId xmlns:a16="http://schemas.microsoft.com/office/drawing/2014/main" id="{8BF3EFB1-3669-4958-AD31-1E6A6F343544}"/>
              </a:ext>
            </a:extLst>
          </p:cNvPr>
          <p:cNvSpPr txBox="1"/>
          <p:nvPr/>
        </p:nvSpPr>
        <p:spPr>
          <a:xfrm>
            <a:off x="1096836" y="3508000"/>
            <a:ext cx="667505"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200" b="1" dirty="0">
                <a:effectLst/>
                <a:latin typeface="Times New Roman" panose="02020603050405020304" pitchFamily="18" charset="0"/>
                <a:ea typeface="Times New Roman" panose="02020603050405020304" pitchFamily="18" charset="0"/>
                <a:cs typeface="B Nazanin" panose="00000400000000000000" pitchFamily="2" charset="-78"/>
              </a:rPr>
              <a:t>جدول صفحه</a:t>
            </a:r>
            <a:endParaRPr lang="en-US" sz="1200" dirty="0"/>
          </a:p>
        </p:txBody>
      </p:sp>
      <p:sp>
        <p:nvSpPr>
          <p:cNvPr id="11" name="TextBox 10">
            <a:extLst>
              <a:ext uri="{FF2B5EF4-FFF2-40B4-BE49-F238E27FC236}">
                <a16:creationId xmlns:a16="http://schemas.microsoft.com/office/drawing/2014/main" id="{44DF41D2-AF56-42B2-AF7F-5D32412CA7BA}"/>
              </a:ext>
            </a:extLst>
          </p:cNvPr>
          <p:cNvSpPr txBox="1"/>
          <p:nvPr/>
        </p:nvSpPr>
        <p:spPr>
          <a:xfrm>
            <a:off x="1159051" y="6294513"/>
            <a:ext cx="1910293"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1400" b="1" dirty="0">
                <a:effectLst/>
                <a:latin typeface="Times New Roman" panose="02020603050405020304" pitchFamily="18" charset="0"/>
                <a:ea typeface="Times New Roman" panose="02020603050405020304" pitchFamily="18" charset="0"/>
                <a:cs typeface="B Nazanin" panose="00000400000000000000" pitchFamily="2" charset="-78"/>
              </a:rPr>
              <a:t>حافظه فیزیکی</a:t>
            </a:r>
            <a:endParaRPr lang="en-U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1C42DCF-3AEE-42B0-9D55-FB1937751EBF}"/>
              </a:ext>
            </a:extLst>
          </p:cNvPr>
          <p:cNvSpPr>
            <a:spLocks noGrp="1"/>
          </p:cNvSpPr>
          <p:nvPr>
            <p:ph type="title"/>
          </p:nvPr>
        </p:nvSpPr>
        <p:spPr>
          <a:xfrm>
            <a:off x="966593" y="175468"/>
            <a:ext cx="7491607" cy="636588"/>
          </a:xfrm>
        </p:spPr>
        <p:txBody>
          <a:bodyPr/>
          <a:lstStyle/>
          <a:p>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صفحه‌بندی – محاسبه پراکندگی داخلی</a:t>
            </a:r>
            <a:endParaRPr lang="en-US" altLang="en-US" sz="2600" dirty="0"/>
          </a:p>
        </p:txBody>
      </p:sp>
      <mc:AlternateContent xmlns:mc="http://schemas.openxmlformats.org/markup-compatibility/2006">
        <mc:Choice xmlns:a14="http://schemas.microsoft.com/office/drawing/2010/main" Requires="a14">
          <p:sp>
            <p:nvSpPr>
              <p:cNvPr id="30723" name="Content Placeholder 2">
                <a:extLst>
                  <a:ext uri="{FF2B5EF4-FFF2-40B4-BE49-F238E27FC236}">
                    <a16:creationId xmlns:a16="http://schemas.microsoft.com/office/drawing/2014/main" id="{1E5EBE8C-22E3-4150-941E-4711C5E7D5AD}"/>
                  </a:ext>
                </a:extLst>
              </p:cNvPr>
              <p:cNvSpPr>
                <a:spLocks noGrp="1"/>
              </p:cNvSpPr>
              <p:nvPr>
                <p:ph idx="1"/>
              </p:nvPr>
            </p:nvSpPr>
            <p:spPr>
              <a:xfrm>
                <a:off x="560588" y="1112044"/>
                <a:ext cx="8433784" cy="4633912"/>
              </a:xfrm>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اندازه صفحه</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۲،۰۴۸</a:t>
                </a:r>
                <a:r>
                  <a:rPr lang="fa-IR" sz="2200"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بایت</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اندازه فرآیند</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۷۲،۷۶۶</a:t>
                </a:r>
                <a:r>
                  <a:rPr lang="fa-IR" sz="2200"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بایت</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با تقسیم اندازه فرآیند بر اندازه صفحه</a:t>
                </a: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fa-IR" sz="2200">
                        <a:latin typeface="Cambria Math" panose="02040503050406030204" pitchFamily="18" charset="0"/>
                        <a:ea typeface="Times New Roman" panose="02020603050405020304" pitchFamily="18" charset="0"/>
                        <a:cs typeface="B Nazanin" panose="00000400000000000000" pitchFamily="2" charset="-78"/>
                      </a:rPr>
                      <m:t>۳</m:t>
                    </m:r>
                    <m:r>
                      <a:rPr lang="fa-IR" sz="2200" b="0" i="0" smtClean="0">
                        <a:latin typeface="Cambria Math" panose="02040503050406030204" pitchFamily="18" charset="0"/>
                        <a:ea typeface="Times New Roman" panose="02020603050405020304" pitchFamily="18" charset="0"/>
                        <a:cs typeface="B Nazanin" panose="00000400000000000000" pitchFamily="2" charset="-78"/>
                      </a:rPr>
                      <m:t>۵</m:t>
                    </m:r>
                    <m:r>
                      <a:rPr lang="fa-IR" sz="2200" b="0" i="0" smtClean="0">
                        <a:latin typeface="Cambria Math" panose="02040503050406030204" pitchFamily="18" charset="0"/>
                        <a:ea typeface="Times New Roman" panose="02020603050405020304" pitchFamily="18" charset="0"/>
                        <a:cs typeface="B Nazanin" panose="00000400000000000000" pitchFamily="2" charset="-78"/>
                      </a:rPr>
                      <m:t>.</m:t>
                    </m:r>
                    <m:r>
                      <a:rPr lang="fa-IR" sz="2200" b="0" i="0" smtClean="0">
                        <a:latin typeface="Cambria Math" panose="02040503050406030204" pitchFamily="18" charset="0"/>
                        <a:ea typeface="Times New Roman" panose="02020603050405020304" pitchFamily="18" charset="0"/>
                        <a:cs typeface="B Nazanin" panose="00000400000000000000" pitchFamily="2" charset="-78"/>
                      </a:rPr>
                      <m:t>۵۳</m:t>
                    </m:r>
                    <m:r>
                      <a:rPr lang="en-US" sz="2200" b="0" i="0" smtClean="0">
                        <a:effectLst/>
                        <a:latin typeface="Cambria Math" panose="02040503050406030204" pitchFamily="18" charset="0"/>
                        <a:ea typeface="Times New Roman" panose="02020603050405020304" pitchFamily="18" charset="0"/>
                        <a:cs typeface="B Nazanin" panose="00000400000000000000" pitchFamily="2" charset="-78"/>
                      </a:rPr>
                      <m:t>=</m:t>
                    </m:r>
                    <m:f>
                      <m:fPr>
                        <m:ctrlPr>
                          <a:rPr lang="fa-IR" sz="2200" b="0" i="1" smtClean="0">
                            <a:effectLst/>
                            <a:latin typeface="Cambria Math" panose="02040503050406030204" pitchFamily="18" charset="0"/>
                            <a:ea typeface="Times New Roman" panose="02020603050405020304" pitchFamily="18" charset="0"/>
                            <a:cs typeface="B Nazanin" panose="00000400000000000000" pitchFamily="2" charset="-78"/>
                          </a:rPr>
                        </m:ctrlPr>
                      </m:fPr>
                      <m:num>
                        <m:r>
                          <a:rPr lang="fa-IR" sz="2200" b="0" i="1" smtClean="0">
                            <a:effectLst/>
                            <a:latin typeface="Cambria Math" panose="02040503050406030204" pitchFamily="18" charset="0"/>
                            <a:ea typeface="Times New Roman" panose="02020603050405020304" pitchFamily="18" charset="0"/>
                            <a:cs typeface="B Nazanin" panose="00000400000000000000" pitchFamily="2" charset="-78"/>
                          </a:rPr>
                          <m:t>۷۲۷۶۶</m:t>
                        </m:r>
                      </m:num>
                      <m:den>
                        <m:r>
                          <a:rPr lang="fa-IR" sz="2200" b="0" i="1" smtClean="0">
                            <a:effectLst/>
                            <a:latin typeface="Cambria Math" panose="02040503050406030204" pitchFamily="18" charset="0"/>
                            <a:ea typeface="Times New Roman" panose="02020603050405020304" pitchFamily="18" charset="0"/>
                            <a:cs typeface="B Nazanin" panose="00000400000000000000" pitchFamily="2" charset="-78"/>
                          </a:rPr>
                          <m:t>۲۰۴۸</m:t>
                        </m:r>
                      </m:den>
                    </m:f>
                  </m:oMath>
                </a14:m>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200" dirty="0">
                    <a:latin typeface="Times New Roman" panose="02020603050405020304" pitchFamily="18" charset="0"/>
                    <a:ea typeface="Times New Roman" panose="02020603050405020304" pitchFamily="18" charset="0"/>
                    <a:cs typeface="B Nazanin" panose="00000400000000000000" pitchFamily="2" charset="-78"/>
                  </a:rPr>
                  <a:t>یعنی</a:t>
                </a:r>
                <a14:m>
                  <m:oMath xmlns:m="http://schemas.openxmlformats.org/officeDocument/2006/math">
                    <m:r>
                      <a:rPr lang="fa-IR" sz="2200" b="0" i="1" smtClean="0">
                        <a:latin typeface="Cambria Math" panose="02040503050406030204" pitchFamily="18" charset="0"/>
                        <a:ea typeface="Times New Roman" panose="02020603050405020304" pitchFamily="18" charset="0"/>
                        <a:cs typeface="B Nazanin" panose="00000400000000000000" pitchFamily="2" charset="-78"/>
                      </a:rPr>
                      <m:t>۳۶</m:t>
                    </m:r>
                    <m:r>
                      <a:rPr lang="fa-IR" sz="2200" b="0" i="1" smtClean="0">
                        <a:latin typeface="Cambria Math" panose="02040503050406030204" pitchFamily="18" charset="0"/>
                        <a:ea typeface="Times New Roman" panose="02020603050405020304" pitchFamily="18" charset="0"/>
                        <a:cs typeface="B Nazanin" panose="00000400000000000000" pitchFamily="2" charset="-78"/>
                      </a:rPr>
                      <m:t>∗</m:t>
                    </m:r>
                    <m:r>
                      <a:rPr lang="fa-IR" sz="2200" b="0" i="1" smtClean="0">
                        <a:latin typeface="Cambria Math" panose="02040503050406030204" pitchFamily="18" charset="0"/>
                        <a:ea typeface="Times New Roman" panose="02020603050405020304" pitchFamily="18" charset="0"/>
                        <a:cs typeface="B Nazanin" panose="00000400000000000000" pitchFamily="2" charset="-78"/>
                      </a:rPr>
                      <m:t>۲۰۴۸</m:t>
                    </m:r>
                  </m:oMath>
                </a14:m>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مشخص می‌شود که این فرآیند به </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۳۵</a:t>
                </a:r>
                <a:r>
                  <a:rPr lang="fa-IR" sz="2200" b="1" dirty="0">
                    <a:effectLst/>
                    <a:ea typeface="Times New Roman" panose="02020603050405020304" pitchFamily="18" charset="0"/>
                    <a:cs typeface="Times New Roman" panose="02020603050405020304" pitchFamily="18" charset="0"/>
                  </a:rPr>
                  <a:t> </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صفحه</a:t>
                </a:r>
                <a:r>
                  <a:rPr lang="fa-IR" sz="2200" b="1" dirty="0">
                    <a:latin typeface="Times New Roman" panose="02020603050405020304" pitchFamily="18" charset="0"/>
                    <a:ea typeface="Times New Roman" panose="02020603050405020304" pitchFamily="18" charset="0"/>
                    <a:cs typeface="B Nazanin" panose="00000400000000000000" pitchFamily="2" charset="-78"/>
                  </a:rPr>
                  <a:t> یعنی ۷۱۶۸۰ بایت</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 به همراه </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۱،۰۸۶</a:t>
                </a:r>
                <a:r>
                  <a:rPr lang="fa-IR" sz="2200" b="1" dirty="0">
                    <a:effectLst/>
                    <a:ea typeface="Times New Roman" panose="02020603050405020304" pitchFamily="18" charset="0"/>
                    <a:cs typeface="Times New Roman" panose="02020603050405020304" pitchFamily="18" charset="0"/>
                  </a:rPr>
                  <a:t> </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بایت</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باقی‌مانده</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 نیاز دارد</a:t>
                </a: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در کل به ۳۶ صفحه نیاز دارد.</a:t>
                </a:r>
                <a:endParaRPr lang="en-US" sz="2200" dirty="0">
                  <a:latin typeface="Times New Roman" panose="02020603050405020304" pitchFamily="18" charset="0"/>
                  <a:ea typeface="Times New Roman" panose="02020603050405020304" pitchFamily="18" charset="0"/>
                  <a:cs typeface="B Nazanin" panose="00000400000000000000" pitchFamily="2" charset="-78"/>
                </a:endParaRPr>
              </a:p>
              <a:p>
                <a:pPr lvl="0" algn="ctr">
                  <a:lnSpc>
                    <a:spcPct val="107000"/>
                  </a:lnSpc>
                  <a:spcBef>
                    <a:spcPts val="0"/>
                  </a:spcBef>
                  <a:spcAft>
                    <a:spcPts val="800"/>
                  </a:spcAft>
                  <a:buSzPts val="1000"/>
                  <a:buFont typeface="Symbol" panose="05050102010706020507" pitchFamily="18" charset="2"/>
                  <a:buChar char=""/>
                  <a:tabLst>
                    <a:tab pos="457200" algn="l"/>
                  </a:tabLst>
                </a:pP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پراکندگی</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 داخلی = قسمت استفاده‌شده از </a:t>
                </a:r>
                <a:r>
                  <a:rPr lang="ar-SA" sz="2200" b="1" dirty="0">
                    <a:latin typeface="Times New Roman" panose="02020603050405020304" pitchFamily="18" charset="0"/>
                    <a:ea typeface="Times New Roman" panose="02020603050405020304" pitchFamily="18" charset="0"/>
                    <a:cs typeface="B Nazanin" panose="00000400000000000000" pitchFamily="2" charset="-78"/>
                  </a:rPr>
                  <a:t>آخرین صفحه</a:t>
                </a:r>
                <a:r>
                  <a:rPr lang="fa-IR" sz="2200" b="1" dirty="0">
                    <a:latin typeface="Times New Roman" panose="02020603050405020304" pitchFamily="18" charset="0"/>
                    <a:ea typeface="Times New Roman" panose="02020603050405020304" pitchFamily="18" charset="0"/>
                    <a:cs typeface="B Nazanin" panose="00000400000000000000" pitchFamily="2" charset="-78"/>
                  </a:rPr>
                  <a:t>-</a:t>
                </a:r>
                <a:r>
                  <a:rPr lang="ar-SA" sz="2200" b="1" dirty="0">
                    <a:latin typeface="Times New Roman" panose="02020603050405020304" pitchFamily="18" charset="0"/>
                    <a:ea typeface="Times New Roman" panose="02020603050405020304" pitchFamily="18" charset="0"/>
                    <a:cs typeface="B Nazanin" panose="00000400000000000000" pitchFamily="2" charset="-78"/>
                  </a:rPr>
                  <a:t>اندازه صفحه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ctr" rtl="1">
                  <a:lnSpc>
                    <a:spcPct val="107000"/>
                  </a:lnSpc>
                  <a:spcBef>
                    <a:spcPts val="0"/>
                  </a:spcBef>
                  <a:spcAft>
                    <a:spcPts val="800"/>
                  </a:spcAft>
                  <a:buSzPts val="1000"/>
                  <a:buFont typeface="Symbol" panose="05050102010706020507" pitchFamily="18"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پ</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راکندگی </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داخلی</a:t>
                </a:r>
                <a:r>
                  <a:rPr lang="fa-IR" sz="2200" b="1" dirty="0">
                    <a:latin typeface="Times New Roman" panose="02020603050405020304" pitchFamily="18" charset="0"/>
                    <a:ea typeface="Times New Roman" panose="02020603050405020304" pitchFamily="18" charset="0"/>
                    <a:cs typeface="B Nazanin" panose="00000400000000000000" pitchFamily="2" charset="-78"/>
                  </a:rPr>
                  <a:t>:</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 ۹۶۲</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 بایت</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۱،۰۸۶</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 بایت </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200" b="1" dirty="0">
                    <a:effectLst/>
                    <a:latin typeface="Times New Roman" panose="02020603050405020304" pitchFamily="18" charset="0"/>
                    <a:ea typeface="Times New Roman" panose="02020603050405020304" pitchFamily="18" charset="0"/>
                    <a:cs typeface="B Nazanin" panose="00000400000000000000" pitchFamily="2" charset="-78"/>
                  </a:rPr>
                  <a:t>۲،۰۴۸</a:t>
                </a: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 بایت</a:t>
                </a:r>
                <a:endParaRPr lang="en-US" sz="22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endParaRPr lang="en-US" altLang="en-US" sz="2200" dirty="0"/>
              </a:p>
            </p:txBody>
          </p:sp>
        </mc:Choice>
        <mc:Fallback>
          <p:sp>
            <p:nvSpPr>
              <p:cNvPr id="30723" name="Content Placeholder 2">
                <a:extLst>
                  <a:ext uri="{FF2B5EF4-FFF2-40B4-BE49-F238E27FC236}">
                    <a16:creationId xmlns:a16="http://schemas.microsoft.com/office/drawing/2014/main" id="{1E5EBE8C-22E3-4150-941E-4711C5E7D5AD}"/>
                  </a:ext>
                </a:extLst>
              </p:cNvPr>
              <p:cNvSpPr>
                <a:spLocks noGrp="1" noRot="1" noChangeAspect="1" noMove="1" noResize="1" noEditPoints="1" noAdjustHandles="1" noChangeArrowheads="1" noChangeShapeType="1" noTextEdit="1"/>
              </p:cNvSpPr>
              <p:nvPr>
                <p:ph idx="1"/>
              </p:nvPr>
            </p:nvSpPr>
            <p:spPr>
              <a:xfrm>
                <a:off x="560588" y="1112044"/>
                <a:ext cx="8433784" cy="4633912"/>
              </a:xfrm>
              <a:blipFill>
                <a:blip r:embed="rId3"/>
                <a:stretch>
                  <a:fillRect l="-795" t="-10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692D9E3-7E2F-4125-A488-B7853A8CF662}"/>
              </a:ext>
            </a:extLst>
          </p:cNvPr>
          <p:cNvSpPr txBox="1"/>
          <p:nvPr/>
        </p:nvSpPr>
        <p:spPr>
          <a:xfrm>
            <a:off x="601222" y="4548108"/>
            <a:ext cx="8352516" cy="1944122"/>
          </a:xfrm>
          <a:prstGeom prst="rect">
            <a:avLst/>
          </a:prstGeom>
          <a:noFill/>
        </p:spPr>
        <p:txBody>
          <a:bodyPr wrap="square">
            <a:spAutoFit/>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بدترین حالت </a:t>
            </a: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پراکندگی</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 بدترین حالت،</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یک فرایند به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n</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صفحه + ۱ بایت نیاز داشته باشد است. یعنی صفحه </a:t>
            </a:r>
            <a:r>
              <a:rPr lang="en-US" sz="2000" dirty="0">
                <a:latin typeface="Times New Roman" panose="02020603050405020304" pitchFamily="18" charset="0"/>
                <a:ea typeface="Times New Roman" panose="02020603050405020304" pitchFamily="18" charset="0"/>
                <a:cs typeface="B Nazanin" panose="00000400000000000000" pitchFamily="2" charset="-78"/>
              </a:rPr>
              <a:t>n+1</a:t>
            </a:r>
            <a:r>
              <a:rPr lang="fa-IR" sz="2000" dirty="0">
                <a:latin typeface="Times New Roman" panose="02020603050405020304" pitchFamily="18" charset="0"/>
                <a:ea typeface="Times New Roman" panose="02020603050405020304" pitchFamily="18" charset="0"/>
                <a:cs typeface="B Nazanin" panose="00000400000000000000" pitchFamily="2" charset="-78"/>
              </a:rPr>
              <a:t> تقریبا به اندازه یک بایت استفاده می شود و مابقی خالی می‌ماند.</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میانگین </a:t>
            </a:r>
            <a:r>
              <a:rPr lang="fa-IR" sz="2000" b="1" dirty="0">
                <a:latin typeface="Times New Roman" panose="02020603050405020304" pitchFamily="18" charset="0"/>
                <a:ea typeface="Times New Roman" panose="02020603050405020304" pitchFamily="18" charset="0"/>
                <a:cs typeface="B Nazanin" panose="00000400000000000000" pitchFamily="2" charset="-78"/>
              </a:rPr>
              <a:t>پراکندگی </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به طور میانگین، انتظار می‌رود که </a:t>
            </a:r>
            <a:r>
              <a:rPr lang="fa-IR" sz="2000" b="1" dirty="0">
                <a:latin typeface="Times New Roman" panose="02020603050405020304" pitchFamily="18" charset="0"/>
                <a:ea typeface="Times New Roman" panose="02020603050405020304" pitchFamily="18" charset="0"/>
                <a:cs typeface="B Nazanin" panose="00000400000000000000" pitchFamily="2" charset="-78"/>
              </a:rPr>
              <a:t>پراکندگی</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داخلی نصف اندازه صفحه باشد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انتخاب اندازه صفحه به یک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موازنه</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بین کاهش </a:t>
            </a:r>
            <a:r>
              <a:rPr lang="fa-IR" sz="2000" b="1" dirty="0">
                <a:latin typeface="Times New Roman" panose="02020603050405020304" pitchFamily="18" charset="0"/>
                <a:ea typeface="Times New Roman" panose="02020603050405020304" pitchFamily="18" charset="0"/>
                <a:cs typeface="B Nazanin" panose="00000400000000000000" pitchFamily="2" charset="-78"/>
              </a:rPr>
              <a:t>پراکندگی</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داخلی و مصرف حافظه برای جدول صفحه بستگی دارد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به همین دلیل، اندازه صفحه در طول زمان افزایش یافته 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79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7">
            <a:extLst>
              <a:ext uri="{FF2B5EF4-FFF2-40B4-BE49-F238E27FC236}">
                <a16:creationId xmlns:a16="http://schemas.microsoft.com/office/drawing/2014/main" id="{9684D19C-89A5-46D5-A831-8E02C3B93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53" y="2850349"/>
            <a:ext cx="5084867" cy="364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id="{B11DB5D7-2090-4EB1-A4E3-DD891DD5BBF3}"/>
              </a:ext>
            </a:extLst>
          </p:cNvPr>
          <p:cNvSpPr>
            <a:spLocks noGrp="1" noChangeArrowheads="1"/>
          </p:cNvSpPr>
          <p:nvPr>
            <p:ph type="title"/>
          </p:nvPr>
        </p:nvSpPr>
        <p:spPr>
          <a:xfrm>
            <a:off x="457200" y="236379"/>
            <a:ext cx="8229600" cy="576263"/>
          </a:xfrm>
        </p:spPr>
        <p:txBody>
          <a:bodyPr/>
          <a:lstStyle/>
          <a:p>
            <a:pPr eaLnBrk="1" hangingPunct="1"/>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فریم‌های آزاد</a:t>
            </a:r>
            <a:endParaRPr lang="en-US" altLang="en-US" dirty="0"/>
          </a:p>
        </p:txBody>
      </p:sp>
      <p:sp>
        <p:nvSpPr>
          <p:cNvPr id="31747" name="Text Box 4">
            <a:extLst>
              <a:ext uri="{FF2B5EF4-FFF2-40B4-BE49-F238E27FC236}">
                <a16:creationId xmlns:a16="http://schemas.microsoft.com/office/drawing/2014/main" id="{2B35E02C-51CA-48A4-B94E-7860BD0EEC7C}"/>
              </a:ext>
            </a:extLst>
          </p:cNvPr>
          <p:cNvSpPr txBox="1">
            <a:spLocks noChangeArrowheads="1"/>
          </p:cNvSpPr>
          <p:nvPr/>
        </p:nvSpPr>
        <p:spPr bwMode="auto">
          <a:xfrm>
            <a:off x="657464" y="6216384"/>
            <a:ext cx="1399732"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a-IR" altLang="en-US" sz="2000" dirty="0">
                <a:latin typeface="Times New Roman" panose="02020603050405020304" pitchFamily="18" charset="0"/>
                <a:cs typeface="B Nazanin" panose="00000400000000000000" pitchFamily="2" charset="-78"/>
              </a:rPr>
              <a:t>قبل از تخصیص</a:t>
            </a:r>
            <a:endParaRPr lang="en-US" altLang="en-US" sz="2000" dirty="0">
              <a:latin typeface="Times New Roman" panose="02020603050405020304" pitchFamily="18" charset="0"/>
              <a:cs typeface="B Nazanin" panose="00000400000000000000" pitchFamily="2" charset="-78"/>
            </a:endParaRPr>
          </a:p>
        </p:txBody>
      </p:sp>
      <p:sp>
        <p:nvSpPr>
          <p:cNvPr id="31748" name="Text Box 5">
            <a:extLst>
              <a:ext uri="{FF2B5EF4-FFF2-40B4-BE49-F238E27FC236}">
                <a16:creationId xmlns:a16="http://schemas.microsoft.com/office/drawing/2014/main" id="{6981FAE5-4311-453C-B15C-45797AB0C7A9}"/>
              </a:ext>
            </a:extLst>
          </p:cNvPr>
          <p:cNvSpPr txBox="1">
            <a:spLocks noChangeArrowheads="1"/>
          </p:cNvSpPr>
          <p:nvPr/>
        </p:nvSpPr>
        <p:spPr bwMode="auto">
          <a:xfrm>
            <a:off x="3506529" y="6221516"/>
            <a:ext cx="1354848"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a-IR" altLang="en-US" sz="2000" dirty="0">
                <a:latin typeface="Times New Roman" panose="02020603050405020304" pitchFamily="18" charset="0"/>
                <a:cs typeface="B Nazanin" panose="00000400000000000000" pitchFamily="2" charset="-78"/>
              </a:rPr>
              <a:t>بعد از تخصیص</a:t>
            </a:r>
            <a:endParaRPr lang="en-US" altLang="en-US" sz="2000" dirty="0">
              <a:latin typeface="Times New Roman" panose="02020603050405020304" pitchFamily="18" charset="0"/>
              <a:cs typeface="B Nazanin" panose="00000400000000000000" pitchFamily="2" charset="-78"/>
            </a:endParaRPr>
          </a:p>
        </p:txBody>
      </p:sp>
      <p:sp>
        <p:nvSpPr>
          <p:cNvPr id="9" name="TextBox 8">
            <a:extLst>
              <a:ext uri="{FF2B5EF4-FFF2-40B4-BE49-F238E27FC236}">
                <a16:creationId xmlns:a16="http://schemas.microsoft.com/office/drawing/2014/main" id="{839F2C8C-06A5-45A1-8D2C-DC9BA605284D}"/>
              </a:ext>
            </a:extLst>
          </p:cNvPr>
          <p:cNvSpPr txBox="1"/>
          <p:nvPr/>
        </p:nvSpPr>
        <p:spPr>
          <a:xfrm>
            <a:off x="291781" y="907787"/>
            <a:ext cx="8560437" cy="2220416"/>
          </a:xfrm>
          <a:prstGeom prst="rect">
            <a:avLst/>
          </a:prstGeom>
          <a:noFill/>
        </p:spPr>
        <p:txBody>
          <a:bodyPr wrap="square">
            <a:spAutoFit/>
          </a:bodyPr>
          <a:lstStyle/>
          <a:p>
            <a:pPr marL="0" marR="0" algn="r" rtl="1"/>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اگر فرآیندی به</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صفحه نیاز داشته باشد، حداقل</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فریم باید در حافظه در دسترس باشد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0" marR="0" algn="r" rtl="1"/>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 صورتی که</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فریم در دسترس باشد، این فریم‌ها به فرآیند تخصیص داده می‌شوند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fa-IR"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صفحه اول فرآیند در یکی از فریم‌های تخصیص‌یافته</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(فریم ۱۴ در مثال)</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بارگذاری می‌شود و شماره فریم مربوطه در جدول صفحه برای این فرآیند ثبت می‌شود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صفحه بعدی در فریمی دیگر بارگذاری شده و شماره فریم آن در جدول صفحه قرار می‌گیرد و این روند به همین ترتیب ادامه می‌یابد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مثل شکل:</a:t>
            </a:r>
          </a:p>
          <a:p>
            <a:pPr marL="0" marR="0" algn="r" rtl="1"/>
            <a:r>
              <a:rPr lang="fa-IR" sz="2000" dirty="0">
                <a:latin typeface="Times New Roman" panose="02020603050405020304" pitchFamily="18" charset="0"/>
                <a:ea typeface="Times New Roman" panose="02020603050405020304" pitchFamily="18" charset="0"/>
                <a:cs typeface="B Nazanin" panose="00000400000000000000" pitchFamily="2" charset="-78"/>
              </a:rPr>
              <a:t>صفحه صفر در فریم خالی اول (۱۴). صفحه یک در فریم خالی بعدی (۱۳)...</a:t>
            </a:r>
            <a:endParaRPr lang="en-US" sz="20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fa-IR" dirty="0">
                <a:effectLst/>
                <a:latin typeface="Calibri" panose="020F0502020204030204" pitchFamily="34" charset="0"/>
                <a:ea typeface="Calibri" panose="020F0502020204030204" pitchFamily="34" charset="0"/>
                <a:cs typeface="B Nazanin" panose="00000400000000000000" pitchFamily="2" charset="-78"/>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EC31-7071-4D44-9524-022A1AF52E35}"/>
              </a:ext>
            </a:extLst>
          </p:cNvPr>
          <p:cNvSpPr>
            <a:spLocks noGrp="1"/>
          </p:cNvSpPr>
          <p:nvPr>
            <p:ph type="title"/>
          </p:nvPr>
        </p:nvSpPr>
        <p:spPr/>
        <p:txBody>
          <a:bodyPr/>
          <a:lstStyle/>
          <a:p>
            <a:r>
              <a:rPr lang="en-US" dirty="0"/>
              <a:t>End of Essential part</a:t>
            </a:r>
          </a:p>
        </p:txBody>
      </p:sp>
    </p:spTree>
    <p:extLst>
      <p:ext uri="{BB962C8B-B14F-4D97-AF65-F5344CB8AC3E}">
        <p14:creationId xmlns:p14="http://schemas.microsoft.com/office/powerpoint/2010/main" val="1181153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0F89E33-0E54-4551-A82B-37622A289F14}"/>
              </a:ext>
            </a:extLst>
          </p:cNvPr>
          <p:cNvSpPr>
            <a:spLocks noGrp="1" noChangeArrowheads="1"/>
          </p:cNvSpPr>
          <p:nvPr>
            <p:ph type="title"/>
          </p:nvPr>
        </p:nvSpPr>
        <p:spPr>
          <a:xfrm>
            <a:off x="646113" y="235762"/>
            <a:ext cx="8229600" cy="576262"/>
          </a:xfrm>
        </p:spPr>
        <p:txBody>
          <a:bodyPr/>
          <a:lstStyle/>
          <a:p>
            <a:pPr eaLnBrk="1" hangingPunct="1"/>
            <a:r>
              <a:rPr lang="en-US" altLang="en-US" dirty="0"/>
              <a:t>Implementation of Page Table</a:t>
            </a:r>
          </a:p>
        </p:txBody>
      </p:sp>
      <p:sp>
        <p:nvSpPr>
          <p:cNvPr id="32771" name="Rectangle 3">
            <a:extLst>
              <a:ext uri="{FF2B5EF4-FFF2-40B4-BE49-F238E27FC236}">
                <a16:creationId xmlns:a16="http://schemas.microsoft.com/office/drawing/2014/main" id="{FB578CE8-E6A7-4D4B-8099-B7E1B8DD66E8}"/>
              </a:ext>
            </a:extLst>
          </p:cNvPr>
          <p:cNvSpPr>
            <a:spLocks noGrp="1" noChangeArrowheads="1"/>
          </p:cNvSpPr>
          <p:nvPr>
            <p:ph idx="1"/>
          </p:nvPr>
        </p:nvSpPr>
        <p:spPr>
          <a:xfrm>
            <a:off x="802434" y="1146175"/>
            <a:ext cx="7725746" cy="4686300"/>
          </a:xfrm>
        </p:spPr>
        <p:txBody>
          <a:bodyPr/>
          <a:lstStyle/>
          <a:p>
            <a:r>
              <a:rPr lang="en-US" altLang="en-US" dirty="0"/>
              <a:t>Page table is kept in main memory</a:t>
            </a:r>
          </a:p>
          <a:p>
            <a:pPr lvl="1"/>
            <a:r>
              <a:rPr lang="en-US" altLang="en-US" b="1" dirty="0">
                <a:solidFill>
                  <a:srgbClr val="006699"/>
                </a:solidFill>
                <a:latin typeface="+mj-lt"/>
              </a:rPr>
              <a:t>Page-table</a:t>
            </a:r>
            <a:r>
              <a:rPr lang="en-US" altLang="en-US" b="1" dirty="0">
                <a:solidFill>
                  <a:srgbClr val="3366FF"/>
                </a:solidFill>
              </a:rPr>
              <a:t> </a:t>
            </a:r>
            <a:r>
              <a:rPr lang="en-US" altLang="en-US" b="1" dirty="0">
                <a:solidFill>
                  <a:srgbClr val="006699"/>
                </a:solidFill>
                <a:latin typeface="+mj-lt"/>
              </a:rPr>
              <a:t>base</a:t>
            </a:r>
            <a:r>
              <a:rPr lang="en-US" altLang="en-US" b="1" dirty="0">
                <a:solidFill>
                  <a:srgbClr val="3366FF"/>
                </a:solidFill>
              </a:rPr>
              <a:t> </a:t>
            </a:r>
            <a:r>
              <a:rPr lang="en-US" altLang="en-US" b="1" dirty="0">
                <a:solidFill>
                  <a:srgbClr val="006699"/>
                </a:solidFill>
                <a:latin typeface="+mj-lt"/>
              </a:rPr>
              <a:t>register</a:t>
            </a:r>
            <a:r>
              <a:rPr lang="en-US" altLang="en-US" b="1" dirty="0">
                <a:solidFill>
                  <a:srgbClr val="3366FF"/>
                </a:solidFill>
              </a:rPr>
              <a:t> </a:t>
            </a:r>
            <a:r>
              <a:rPr lang="en-US" altLang="en-US" dirty="0"/>
              <a:t>(</a:t>
            </a:r>
            <a:r>
              <a:rPr lang="en-US" altLang="en-US" b="1" dirty="0">
                <a:solidFill>
                  <a:srgbClr val="006699"/>
                </a:solidFill>
                <a:latin typeface="+mj-lt"/>
              </a:rPr>
              <a:t>PTBR</a:t>
            </a:r>
            <a:r>
              <a:rPr lang="en-US" altLang="en-US" dirty="0"/>
              <a:t>)</a:t>
            </a:r>
            <a:r>
              <a:rPr lang="en-US" altLang="en-US" dirty="0">
                <a:solidFill>
                  <a:srgbClr val="3366FF"/>
                </a:solidFill>
              </a:rPr>
              <a:t> </a:t>
            </a:r>
            <a:r>
              <a:rPr lang="en-US" altLang="en-US" dirty="0"/>
              <a:t>points to the page table</a:t>
            </a:r>
          </a:p>
          <a:p>
            <a:pPr lvl="1"/>
            <a:r>
              <a:rPr lang="en-US" altLang="en-US" b="1" dirty="0">
                <a:solidFill>
                  <a:srgbClr val="006699"/>
                </a:solidFill>
                <a:latin typeface="+mj-lt"/>
              </a:rPr>
              <a:t>Page-table</a:t>
            </a:r>
            <a:r>
              <a:rPr lang="en-US" altLang="en-US" b="1" dirty="0">
                <a:solidFill>
                  <a:srgbClr val="3366FF"/>
                </a:solidFill>
              </a:rPr>
              <a:t> </a:t>
            </a:r>
            <a:r>
              <a:rPr lang="en-US" altLang="en-US" b="1" dirty="0">
                <a:solidFill>
                  <a:srgbClr val="006699"/>
                </a:solidFill>
                <a:latin typeface="+mj-lt"/>
              </a:rPr>
              <a:t>length</a:t>
            </a:r>
            <a:r>
              <a:rPr lang="en-US" altLang="en-US" b="1" dirty="0">
                <a:solidFill>
                  <a:srgbClr val="3366FF"/>
                </a:solidFill>
              </a:rPr>
              <a:t> </a:t>
            </a:r>
            <a:r>
              <a:rPr lang="en-US" altLang="en-US" b="1" dirty="0">
                <a:solidFill>
                  <a:srgbClr val="006699"/>
                </a:solidFill>
                <a:latin typeface="+mj-lt"/>
              </a:rPr>
              <a:t>register</a:t>
            </a:r>
            <a:r>
              <a:rPr lang="en-US" altLang="en-US" b="1" dirty="0">
                <a:solidFill>
                  <a:srgbClr val="3366FF"/>
                </a:solidFill>
              </a:rPr>
              <a:t> </a:t>
            </a:r>
            <a:r>
              <a:rPr lang="en-US" altLang="en-US" dirty="0"/>
              <a:t>(</a:t>
            </a:r>
            <a:r>
              <a:rPr lang="en-US" altLang="en-US" b="1" dirty="0">
                <a:solidFill>
                  <a:srgbClr val="006699"/>
                </a:solidFill>
                <a:latin typeface="+mj-lt"/>
              </a:rPr>
              <a:t>PTLR</a:t>
            </a:r>
            <a:r>
              <a:rPr lang="en-US" altLang="en-US" dirty="0"/>
              <a:t>)</a:t>
            </a:r>
            <a:r>
              <a:rPr lang="en-US" altLang="en-US" dirty="0">
                <a:solidFill>
                  <a:srgbClr val="3366FF"/>
                </a:solidFill>
              </a:rPr>
              <a:t> </a:t>
            </a:r>
            <a:r>
              <a:rPr lang="en-US" altLang="en-US" dirty="0"/>
              <a:t>indicates size of the page table</a:t>
            </a:r>
          </a:p>
          <a:p>
            <a:r>
              <a:rPr lang="en-US" altLang="en-US" dirty="0"/>
              <a:t>In this scheme every data/instruction access requires two memory accesses</a:t>
            </a:r>
          </a:p>
          <a:p>
            <a:pPr lvl="1"/>
            <a:r>
              <a:rPr lang="en-US" altLang="en-US" dirty="0"/>
              <a:t>One for the page table and one for the data / instruction</a:t>
            </a:r>
          </a:p>
          <a:p>
            <a:r>
              <a:rPr lang="en-US" altLang="en-US" dirty="0"/>
              <a:t>The two-memory access problem can be solved by the use of a special fast-lookup hardware cache called  </a:t>
            </a:r>
            <a:r>
              <a:rPr lang="en-US" altLang="en-US" b="1" dirty="0">
                <a:solidFill>
                  <a:srgbClr val="006699"/>
                </a:solidFill>
                <a:latin typeface="+mj-lt"/>
              </a:rPr>
              <a:t>translation</a:t>
            </a:r>
            <a:r>
              <a:rPr lang="en-US" altLang="en-US" b="1" dirty="0">
                <a:solidFill>
                  <a:srgbClr val="3366FF"/>
                </a:solidFill>
              </a:rPr>
              <a:t> </a:t>
            </a:r>
            <a:r>
              <a:rPr lang="en-US" altLang="en-US" b="1" dirty="0">
                <a:solidFill>
                  <a:srgbClr val="006699"/>
                </a:solidFill>
                <a:latin typeface="+mj-lt"/>
              </a:rPr>
              <a:t>look-aside</a:t>
            </a:r>
            <a:r>
              <a:rPr lang="en-US" altLang="en-US" b="1" dirty="0">
                <a:solidFill>
                  <a:srgbClr val="3366FF"/>
                </a:solidFill>
              </a:rPr>
              <a:t> </a:t>
            </a:r>
            <a:r>
              <a:rPr lang="en-US" altLang="en-US" b="1" dirty="0">
                <a:solidFill>
                  <a:srgbClr val="006699"/>
                </a:solidFill>
                <a:latin typeface="+mj-lt"/>
              </a:rPr>
              <a:t>buffers</a:t>
            </a:r>
            <a:r>
              <a:rPr lang="en-US" altLang="en-US" b="1" dirty="0">
                <a:solidFill>
                  <a:srgbClr val="3366FF"/>
                </a:solidFill>
              </a:rPr>
              <a:t> </a:t>
            </a:r>
            <a:r>
              <a:rPr lang="en-US" altLang="en-US" dirty="0"/>
              <a:t>(</a:t>
            </a:r>
            <a:r>
              <a:rPr lang="en-US" altLang="en-US" b="1" dirty="0">
                <a:solidFill>
                  <a:srgbClr val="006699"/>
                </a:solidFill>
                <a:latin typeface="+mj-lt"/>
              </a:rPr>
              <a:t>TLBs</a:t>
            </a:r>
            <a:r>
              <a:rPr lang="en-US" altLang="en-US" dirty="0"/>
              <a:t>) (also called </a:t>
            </a:r>
            <a:r>
              <a:rPr lang="en-US" altLang="en-US" b="1" dirty="0">
                <a:solidFill>
                  <a:srgbClr val="006699"/>
                </a:solidFill>
                <a:latin typeface="+mj-lt"/>
              </a:rPr>
              <a:t>associative</a:t>
            </a:r>
            <a:r>
              <a:rPr lang="en-US" altLang="en-US" b="1" dirty="0">
                <a:solidFill>
                  <a:srgbClr val="3366FF"/>
                </a:solidFill>
              </a:rPr>
              <a:t> </a:t>
            </a:r>
            <a:r>
              <a:rPr lang="en-US" altLang="en-US" b="1" dirty="0">
                <a:solidFill>
                  <a:srgbClr val="006699"/>
                </a:solidFill>
                <a:latin typeface="+mj-lt"/>
              </a:rPr>
              <a:t>memory</a:t>
            </a:r>
            <a:r>
              <a:rPr lang="en-US" alt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230AB13-6435-4378-B830-FECCFE605468}"/>
              </a:ext>
            </a:extLst>
          </p:cNvPr>
          <p:cNvSpPr>
            <a:spLocks noGrp="1" noChangeArrowheads="1"/>
          </p:cNvSpPr>
          <p:nvPr>
            <p:ph type="title"/>
          </p:nvPr>
        </p:nvSpPr>
        <p:spPr>
          <a:xfrm>
            <a:off x="531846" y="222674"/>
            <a:ext cx="8360228" cy="576262"/>
          </a:xfrm>
        </p:spPr>
        <p:txBody>
          <a:bodyPr/>
          <a:lstStyle/>
          <a:p>
            <a:pPr eaLnBrk="1" hangingPunct="1"/>
            <a:r>
              <a:rPr lang="en-US" altLang="en-US" dirty="0"/>
              <a:t>Translation Look-Aside Buffer </a:t>
            </a:r>
          </a:p>
        </p:txBody>
      </p:sp>
      <p:sp>
        <p:nvSpPr>
          <p:cNvPr id="33795" name="Rectangle 3">
            <a:extLst>
              <a:ext uri="{FF2B5EF4-FFF2-40B4-BE49-F238E27FC236}">
                <a16:creationId xmlns:a16="http://schemas.microsoft.com/office/drawing/2014/main" id="{EB8310ED-D6D5-4E0C-8BB0-4E773523DA81}"/>
              </a:ext>
            </a:extLst>
          </p:cNvPr>
          <p:cNvSpPr>
            <a:spLocks noGrp="1" noChangeArrowheads="1"/>
          </p:cNvSpPr>
          <p:nvPr>
            <p:ph idx="1"/>
          </p:nvPr>
        </p:nvSpPr>
        <p:spPr>
          <a:xfrm>
            <a:off x="793101" y="1146175"/>
            <a:ext cx="7144399" cy="4606925"/>
          </a:xfrm>
        </p:spPr>
        <p:txBody>
          <a:bodyPr/>
          <a:lstStyle/>
          <a:p>
            <a:r>
              <a:rPr lang="en-US" altLang="en-US" dirty="0"/>
              <a:t>Some TLBs store</a:t>
            </a:r>
            <a:r>
              <a:rPr lang="en-US" altLang="en-US" b="1" dirty="0"/>
              <a:t> </a:t>
            </a:r>
            <a:r>
              <a:rPr lang="en-US" altLang="en-US" b="1" dirty="0">
                <a:solidFill>
                  <a:srgbClr val="006699"/>
                </a:solidFill>
                <a:latin typeface="+mj-lt"/>
              </a:rPr>
              <a:t>address-space</a:t>
            </a:r>
            <a:r>
              <a:rPr lang="en-US" altLang="en-US" b="1" dirty="0">
                <a:solidFill>
                  <a:srgbClr val="3366FF"/>
                </a:solidFill>
              </a:rPr>
              <a:t> </a:t>
            </a:r>
            <a:r>
              <a:rPr lang="en-US" altLang="en-US" b="1" dirty="0">
                <a:solidFill>
                  <a:srgbClr val="006699"/>
                </a:solidFill>
                <a:latin typeface="+mj-lt"/>
              </a:rPr>
              <a:t>identifiers</a:t>
            </a:r>
            <a:r>
              <a:rPr lang="en-US" altLang="en-US" b="1" dirty="0">
                <a:solidFill>
                  <a:srgbClr val="3366FF"/>
                </a:solidFill>
              </a:rPr>
              <a:t> </a:t>
            </a:r>
            <a:r>
              <a:rPr lang="en-US" altLang="en-US" dirty="0"/>
              <a:t>(</a:t>
            </a:r>
            <a:r>
              <a:rPr lang="en-US" altLang="en-US" b="1" dirty="0">
                <a:solidFill>
                  <a:srgbClr val="006699"/>
                </a:solidFill>
                <a:latin typeface="+mj-lt"/>
              </a:rPr>
              <a:t>ASIDs</a:t>
            </a:r>
            <a:r>
              <a:rPr lang="en-US" altLang="en-US" dirty="0"/>
              <a:t>)</a:t>
            </a:r>
            <a:r>
              <a:rPr lang="en-US" altLang="en-US" b="1" dirty="0">
                <a:solidFill>
                  <a:srgbClr val="3366FF"/>
                </a:solidFill>
              </a:rPr>
              <a:t> </a:t>
            </a:r>
            <a:r>
              <a:rPr lang="en-US" altLang="en-US" dirty="0"/>
              <a:t>in each TLB entry – uniquely identifies each process to provide address-space protection for that process</a:t>
            </a:r>
          </a:p>
          <a:p>
            <a:pPr lvl="1"/>
            <a:r>
              <a:rPr lang="en-US" altLang="en-US" dirty="0"/>
              <a:t>Otherwise need to flush at every context switch</a:t>
            </a:r>
          </a:p>
          <a:p>
            <a:r>
              <a:rPr lang="en-US" altLang="en-US" dirty="0"/>
              <a:t>TLBs typically small (64 to 1,024 entries)</a:t>
            </a:r>
          </a:p>
          <a:p>
            <a:r>
              <a:rPr lang="en-US" altLang="en-US" dirty="0"/>
              <a:t>On a TLB miss, value is loaded into the TLB for faster access next time</a:t>
            </a:r>
          </a:p>
          <a:p>
            <a:pPr lvl="1"/>
            <a:r>
              <a:rPr lang="en-US" altLang="en-US" dirty="0"/>
              <a:t>Replacement policies must be considered</a:t>
            </a:r>
          </a:p>
          <a:p>
            <a:pPr lvl="1"/>
            <a:r>
              <a:rPr lang="en-US" altLang="en-US" dirty="0"/>
              <a:t>Some entries can be</a:t>
            </a:r>
            <a:r>
              <a:rPr lang="en-US" altLang="en-US" b="1" dirty="0">
                <a:solidFill>
                  <a:srgbClr val="3366FF"/>
                </a:solidFill>
              </a:rPr>
              <a:t> </a:t>
            </a:r>
            <a:r>
              <a:rPr lang="en-US" altLang="en-US" b="1" dirty="0">
                <a:solidFill>
                  <a:srgbClr val="006699"/>
                </a:solidFill>
                <a:latin typeface="+mj-lt"/>
              </a:rPr>
              <a:t>wired</a:t>
            </a:r>
            <a:r>
              <a:rPr lang="en-US" altLang="en-US" b="1" dirty="0">
                <a:solidFill>
                  <a:srgbClr val="3366FF"/>
                </a:solidFill>
              </a:rPr>
              <a:t> </a:t>
            </a:r>
            <a:r>
              <a:rPr lang="en-US" altLang="en-US" b="1" dirty="0">
                <a:solidFill>
                  <a:srgbClr val="006699"/>
                </a:solidFill>
                <a:latin typeface="+mj-lt"/>
              </a:rPr>
              <a:t>down</a:t>
            </a:r>
            <a:r>
              <a:rPr lang="en-US" altLang="en-US" b="1" dirty="0">
                <a:solidFill>
                  <a:srgbClr val="3366FF"/>
                </a:solidFill>
              </a:rPr>
              <a:t> </a:t>
            </a:r>
            <a:r>
              <a:rPr lang="en-US" altLang="en-US" dirty="0"/>
              <a:t>for permanent fast access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a:extLst>
              <a:ext uri="{FF2B5EF4-FFF2-40B4-BE49-F238E27FC236}">
                <a16:creationId xmlns:a16="http://schemas.microsoft.com/office/drawing/2014/main" id="{A7C684B0-80FB-46D4-B8E4-5BAFFE7E2C8E}"/>
              </a:ext>
            </a:extLst>
          </p:cNvPr>
          <p:cNvSpPr>
            <a:spLocks noGrp="1" noChangeArrowheads="1"/>
          </p:cNvSpPr>
          <p:nvPr>
            <p:ph type="title"/>
          </p:nvPr>
        </p:nvSpPr>
        <p:spPr>
          <a:xfrm>
            <a:off x="457200" y="232005"/>
            <a:ext cx="8229600" cy="576262"/>
          </a:xfrm>
        </p:spPr>
        <p:txBody>
          <a:bodyPr/>
          <a:lstStyle/>
          <a:p>
            <a:pPr eaLnBrk="1" hangingPunct="1"/>
            <a:r>
              <a:rPr lang="en-US" altLang="en-US" dirty="0"/>
              <a:t>Hardware</a:t>
            </a:r>
          </a:p>
        </p:txBody>
      </p:sp>
      <p:sp>
        <p:nvSpPr>
          <p:cNvPr id="34819" name="Rectangle 2051">
            <a:extLst>
              <a:ext uri="{FF2B5EF4-FFF2-40B4-BE49-F238E27FC236}">
                <a16:creationId xmlns:a16="http://schemas.microsoft.com/office/drawing/2014/main" id="{E7B29C5B-AFCD-4031-B6DE-A755EE36ADBD}"/>
              </a:ext>
            </a:extLst>
          </p:cNvPr>
          <p:cNvSpPr>
            <a:spLocks noGrp="1" noChangeArrowheads="1"/>
          </p:cNvSpPr>
          <p:nvPr>
            <p:ph idx="1"/>
          </p:nvPr>
        </p:nvSpPr>
        <p:spPr>
          <a:xfrm>
            <a:off x="811763" y="1211263"/>
            <a:ext cx="7735078" cy="4483100"/>
          </a:xfrm>
        </p:spPr>
        <p:txBody>
          <a:bodyPr/>
          <a:lstStyle/>
          <a:p>
            <a:r>
              <a:rPr lang="en-US" altLang="en-US" dirty="0"/>
              <a:t>Associative memory – parallel search </a:t>
            </a:r>
          </a:p>
          <a:p>
            <a:endParaRPr lang="en-US" altLang="en-US" dirty="0"/>
          </a:p>
          <a:p>
            <a:endParaRPr lang="en-US" altLang="en-US" dirty="0"/>
          </a:p>
          <a:p>
            <a:endParaRPr lang="en-US" altLang="en-US" dirty="0"/>
          </a:p>
          <a:p>
            <a:endParaRPr lang="en-US" altLang="en-US" dirty="0"/>
          </a:p>
          <a:p>
            <a:pPr>
              <a:buFont typeface="Monotype Sorts" pitchFamily="-84" charset="2"/>
              <a:buNone/>
            </a:pPr>
            <a:endParaRPr lang="en-US" altLang="en-US" dirty="0"/>
          </a:p>
          <a:p>
            <a:r>
              <a:rPr lang="en-US" altLang="en-US" dirty="0"/>
              <a:t>Address translation (p, d)</a:t>
            </a:r>
          </a:p>
          <a:p>
            <a:pPr marL="627063" lvl="1"/>
            <a:r>
              <a:rPr lang="en-US" altLang="en-US" dirty="0"/>
              <a:t>If p is in associative register, get frame # out</a:t>
            </a:r>
          </a:p>
          <a:p>
            <a:pPr marL="627063" lvl="1"/>
            <a:r>
              <a:rPr lang="en-US" altLang="en-US" dirty="0"/>
              <a:t>Otherwise get frame # from page table in memory</a:t>
            </a:r>
          </a:p>
          <a:p>
            <a:pPr marL="627063" lvl="1"/>
            <a:endParaRPr lang="en-US" altLang="en-US" dirty="0"/>
          </a:p>
        </p:txBody>
      </p:sp>
      <p:pic>
        <p:nvPicPr>
          <p:cNvPr id="34820" name="Picture 1">
            <a:extLst>
              <a:ext uri="{FF2B5EF4-FFF2-40B4-BE49-F238E27FC236}">
                <a16:creationId xmlns:a16="http://schemas.microsoft.com/office/drawing/2014/main" id="{1BA7F075-72DD-4E05-B0C4-AC7DAF33AA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1693863"/>
            <a:ext cx="29432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CB8D04B-AD7F-49A8-9388-3AF72B45C930}"/>
              </a:ext>
            </a:extLst>
          </p:cNvPr>
          <p:cNvSpPr>
            <a:spLocks noGrp="1" noChangeArrowheads="1"/>
          </p:cNvSpPr>
          <p:nvPr>
            <p:ph type="title"/>
          </p:nvPr>
        </p:nvSpPr>
        <p:spPr>
          <a:xfrm>
            <a:off x="457200" y="228054"/>
            <a:ext cx="8229600" cy="576262"/>
          </a:xfrm>
        </p:spPr>
        <p:txBody>
          <a:bodyPr/>
          <a:lstStyle/>
          <a:p>
            <a:pPr eaLnBrk="1" hangingPunct="1"/>
            <a:r>
              <a:rPr lang="en-US" altLang="en-US" dirty="0"/>
              <a:t>Objectives</a:t>
            </a:r>
            <a:r>
              <a:rPr lang="ar-SA" sz="3200" dirty="0">
                <a:effectLst/>
                <a:latin typeface="Calibri" panose="020F0502020204030204" pitchFamily="34" charset="0"/>
                <a:ea typeface="Calibri" panose="020F0502020204030204" pitchFamily="34" charset="0"/>
                <a:cs typeface="B Nazanin" panose="00000400000000000000" pitchFamily="2" charset="-78"/>
              </a:rPr>
              <a:t> </a:t>
            </a:r>
            <a:r>
              <a:rPr lang="fa-IR" sz="3200" dirty="0">
                <a:effectLst/>
                <a:latin typeface="Calibri" panose="020F0502020204030204" pitchFamily="34" charset="0"/>
                <a:ea typeface="Calibri" panose="020F0502020204030204" pitchFamily="34" charset="0"/>
                <a:cs typeface="B Nazanin" panose="00000400000000000000" pitchFamily="2" charset="-78"/>
              </a:rPr>
              <a:t>اهداف</a:t>
            </a:r>
            <a:endParaRPr lang="en-US" altLang="en-US" dirty="0"/>
          </a:p>
        </p:txBody>
      </p:sp>
      <p:sp>
        <p:nvSpPr>
          <p:cNvPr id="5123" name="Rectangle 3">
            <a:extLst>
              <a:ext uri="{FF2B5EF4-FFF2-40B4-BE49-F238E27FC236}">
                <a16:creationId xmlns:a16="http://schemas.microsoft.com/office/drawing/2014/main" id="{3B5605CA-B522-4E77-8066-64E77643554B}"/>
              </a:ext>
            </a:extLst>
          </p:cNvPr>
          <p:cNvSpPr>
            <a:spLocks noGrp="1" noChangeArrowheads="1"/>
          </p:cNvSpPr>
          <p:nvPr>
            <p:ph idx="1"/>
          </p:nvPr>
        </p:nvSpPr>
        <p:spPr>
          <a:xfrm>
            <a:off x="830426" y="1262063"/>
            <a:ext cx="7735078" cy="4440237"/>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effectLst/>
                <a:latin typeface="Calibri" panose="020F0502020204030204" pitchFamily="34" charset="0"/>
                <a:ea typeface="Calibri" panose="020F0502020204030204" pitchFamily="34" charset="0"/>
                <a:cs typeface="B Nazanin" panose="00000400000000000000" pitchFamily="2" charset="-78"/>
              </a:rPr>
              <a:t>این بخش به توصیف جزئیات روش‌های مختلف سازماندهی سخت‌افزار حافظه می‌پردازد</a:t>
            </a:r>
            <a:endParaRPr lang="fa-IR" sz="32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effectLst/>
                <a:latin typeface="Calibri" panose="020F0502020204030204" pitchFamily="34" charset="0"/>
                <a:ea typeface="Calibri" panose="020F0502020204030204" pitchFamily="34" charset="0"/>
                <a:cs typeface="B Nazanin" panose="00000400000000000000" pitchFamily="2" charset="-78"/>
              </a:rPr>
              <a:t>همچنین به بحث در مورد تکنیک‌های مدیریت حافظه، توضیحات دقیق در مورد پردازنده اینتل پنتیوم که از هر دو حالت تقسیم‌بندی خالص و تقسیم‌بندی با صفحه‌بندی پشتیبانی می‌کند، می‌پردازد</a:t>
            </a:r>
            <a:r>
              <a:rPr lang="en-US" sz="3200" dirty="0">
                <a:effectLst/>
                <a:latin typeface="Calibri" panose="020F0502020204030204" pitchFamily="34" charset="0"/>
                <a:ea typeface="Calibri" panose="020F0502020204030204" pitchFamily="34"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034F0B9-0ADC-441A-ABA1-37FF750921FD}"/>
              </a:ext>
            </a:extLst>
          </p:cNvPr>
          <p:cNvSpPr>
            <a:spLocks noGrp="1" noChangeArrowheads="1"/>
          </p:cNvSpPr>
          <p:nvPr>
            <p:ph type="title"/>
          </p:nvPr>
        </p:nvSpPr>
        <p:spPr>
          <a:xfrm>
            <a:off x="488950" y="238549"/>
            <a:ext cx="8229600" cy="576262"/>
          </a:xfrm>
        </p:spPr>
        <p:txBody>
          <a:bodyPr/>
          <a:lstStyle/>
          <a:p>
            <a:pPr eaLnBrk="1" hangingPunct="1"/>
            <a:r>
              <a:rPr lang="en-US" altLang="en-US" dirty="0"/>
              <a:t>Paging Hardware With TLB</a:t>
            </a:r>
            <a:endParaRPr lang="en-US" altLang="en-US" sz="2400" dirty="0"/>
          </a:p>
        </p:txBody>
      </p:sp>
      <p:pic>
        <p:nvPicPr>
          <p:cNvPr id="35843" name="Picture 5">
            <a:extLst>
              <a:ext uri="{FF2B5EF4-FFF2-40B4-BE49-F238E27FC236}">
                <a16:creationId xmlns:a16="http://schemas.microsoft.com/office/drawing/2014/main" id="{0D2FCA98-0A3D-46E7-B9FC-5E2B1E864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1284288"/>
            <a:ext cx="563721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A1C10ED-0838-45BF-9D06-E530E5EF268D}"/>
              </a:ext>
            </a:extLst>
          </p:cNvPr>
          <p:cNvSpPr>
            <a:spLocks noGrp="1" noChangeArrowheads="1"/>
          </p:cNvSpPr>
          <p:nvPr>
            <p:ph type="title"/>
          </p:nvPr>
        </p:nvSpPr>
        <p:spPr>
          <a:xfrm>
            <a:off x="457200" y="236379"/>
            <a:ext cx="8229600" cy="576263"/>
          </a:xfrm>
        </p:spPr>
        <p:txBody>
          <a:bodyPr/>
          <a:lstStyle/>
          <a:p>
            <a:pPr eaLnBrk="1" hangingPunct="1"/>
            <a:r>
              <a:rPr lang="en-US" altLang="en-US" dirty="0"/>
              <a:t>Effective Access Time</a:t>
            </a:r>
          </a:p>
        </p:txBody>
      </p:sp>
      <p:sp>
        <p:nvSpPr>
          <p:cNvPr id="49155" name="Rectangle 3">
            <a:extLst>
              <a:ext uri="{FF2B5EF4-FFF2-40B4-BE49-F238E27FC236}">
                <a16:creationId xmlns:a16="http://schemas.microsoft.com/office/drawing/2014/main" id="{D1905E63-D1E4-48E6-BE3E-4EFB204C389B}"/>
              </a:ext>
            </a:extLst>
          </p:cNvPr>
          <p:cNvSpPr>
            <a:spLocks noGrp="1" noChangeArrowheads="1"/>
          </p:cNvSpPr>
          <p:nvPr>
            <p:ph idx="1"/>
          </p:nvPr>
        </p:nvSpPr>
        <p:spPr>
          <a:xfrm>
            <a:off x="821095" y="1231638"/>
            <a:ext cx="7772400" cy="4835558"/>
          </a:xfrm>
        </p:spPr>
        <p:txBody>
          <a:bodyPr/>
          <a:lstStyle/>
          <a:p>
            <a:pPr marL="342900" lvl="1" indent="-342900">
              <a:lnSpc>
                <a:spcPct val="90000"/>
              </a:lnSpc>
              <a:buClr>
                <a:srgbClr val="993300"/>
              </a:buClr>
              <a:buFont typeface="Wingdings" panose="05000000000000000000" pitchFamily="2" charset="2"/>
              <a:buChar char="§"/>
              <a:tabLst>
                <a:tab pos="2062163" algn="l"/>
                <a:tab pos="2566988" algn="l"/>
              </a:tabLst>
              <a:defRPr/>
            </a:pPr>
            <a:r>
              <a:rPr lang="en-US" altLang="en-US" dirty="0">
                <a:sym typeface="Symbol" pitchFamily="18" charset="2"/>
              </a:rPr>
              <a:t>Hit ratio – percentage of times that a page number is found in the  TLB</a:t>
            </a:r>
          </a:p>
          <a:p>
            <a:pPr>
              <a:lnSpc>
                <a:spcPct val="90000"/>
              </a:lnSpc>
              <a:tabLst>
                <a:tab pos="2062163" algn="l"/>
                <a:tab pos="2566988" algn="l"/>
              </a:tabLst>
              <a:defRPr/>
            </a:pPr>
            <a:r>
              <a:rPr lang="en-US" altLang="en-US" dirty="0"/>
              <a:t>An </a:t>
            </a:r>
            <a:r>
              <a:rPr lang="en-US" altLang="en-US" dirty="0">
                <a:sym typeface="Symbol" pitchFamily="18" charset="2"/>
              </a:rPr>
              <a:t>80% hit ratio means that we find the desired  page number  in the TLB 80% of the time.</a:t>
            </a:r>
            <a:endParaRPr lang="en-US" altLang="en-US" dirty="0"/>
          </a:p>
          <a:p>
            <a:pPr>
              <a:lnSpc>
                <a:spcPct val="90000"/>
              </a:lnSpc>
              <a:tabLst>
                <a:tab pos="2062163" algn="l"/>
                <a:tab pos="2566988" algn="l"/>
              </a:tabLst>
              <a:defRPr/>
            </a:pPr>
            <a:r>
              <a:rPr lang="en-US" altLang="en-US" dirty="0"/>
              <a:t>Suppose that 10 nanoseconds to access memory.  </a:t>
            </a:r>
          </a:p>
          <a:p>
            <a:pPr lvl="1">
              <a:lnSpc>
                <a:spcPct val="90000"/>
              </a:lnSpc>
              <a:tabLst>
                <a:tab pos="2062163" algn="l"/>
                <a:tab pos="2566988" algn="l"/>
              </a:tabLst>
              <a:defRPr/>
            </a:pPr>
            <a:r>
              <a:rPr lang="en-US" altLang="en-US" dirty="0"/>
              <a:t>If we find the desired page in TLB then a mapped-memory access take 10 ns</a:t>
            </a:r>
          </a:p>
          <a:p>
            <a:pPr lvl="1">
              <a:lnSpc>
                <a:spcPct val="90000"/>
              </a:lnSpc>
              <a:tabLst>
                <a:tab pos="2062163" algn="l"/>
                <a:tab pos="2566988" algn="l"/>
              </a:tabLst>
              <a:defRPr/>
            </a:pPr>
            <a:r>
              <a:rPr lang="en-US" altLang="en-US" dirty="0"/>
              <a:t>Otherwise we need two memory access so it is 20 ns</a:t>
            </a:r>
          </a:p>
          <a:p>
            <a:pPr>
              <a:lnSpc>
                <a:spcPct val="90000"/>
              </a:lnSpc>
              <a:tabLst>
                <a:tab pos="2062163" algn="l"/>
                <a:tab pos="2566988" algn="l"/>
              </a:tabLst>
              <a:defRPr/>
            </a:pPr>
            <a:r>
              <a:rPr lang="en-US" altLang="en-US" b="1" dirty="0">
                <a:solidFill>
                  <a:srgbClr val="006699"/>
                </a:solidFill>
                <a:latin typeface="+mj-lt"/>
                <a:sym typeface="Symbol" pitchFamily="18" charset="2"/>
              </a:rPr>
              <a:t>Effective</a:t>
            </a:r>
            <a:r>
              <a:rPr lang="en-US" altLang="en-US" b="1" dirty="0">
                <a:solidFill>
                  <a:srgbClr val="3366FF"/>
                </a:solidFill>
                <a:sym typeface="Symbol" pitchFamily="18" charset="2"/>
              </a:rPr>
              <a:t> </a:t>
            </a:r>
            <a:r>
              <a:rPr lang="en-US" altLang="en-US" b="1" dirty="0">
                <a:solidFill>
                  <a:srgbClr val="006699"/>
                </a:solidFill>
                <a:latin typeface="+mj-lt"/>
                <a:sym typeface="Symbol" pitchFamily="18" charset="2"/>
              </a:rPr>
              <a:t>Access</a:t>
            </a:r>
            <a:r>
              <a:rPr lang="en-US" altLang="en-US" b="1" dirty="0">
                <a:solidFill>
                  <a:srgbClr val="3366FF"/>
                </a:solidFill>
                <a:sym typeface="Symbol" pitchFamily="18" charset="2"/>
              </a:rPr>
              <a:t> </a:t>
            </a:r>
            <a:r>
              <a:rPr lang="en-US" altLang="en-US" b="1" dirty="0">
                <a:solidFill>
                  <a:srgbClr val="006699"/>
                </a:solidFill>
                <a:latin typeface="+mj-lt"/>
                <a:sym typeface="Symbol" pitchFamily="18" charset="2"/>
              </a:rPr>
              <a:t>Time</a:t>
            </a:r>
            <a:r>
              <a:rPr lang="en-US" altLang="en-US" dirty="0">
                <a:solidFill>
                  <a:srgbClr val="3366FF"/>
                </a:solidFill>
                <a:sym typeface="Symbol" pitchFamily="18" charset="2"/>
              </a:rPr>
              <a:t> </a:t>
            </a:r>
            <a:r>
              <a:rPr lang="en-US" altLang="en-US" dirty="0">
                <a:sym typeface="Symbol" pitchFamily="18" charset="2"/>
              </a:rPr>
              <a:t>(</a:t>
            </a:r>
            <a:r>
              <a:rPr lang="en-US" altLang="en-US" b="1" dirty="0">
                <a:solidFill>
                  <a:srgbClr val="006699"/>
                </a:solidFill>
                <a:latin typeface="+mj-lt"/>
                <a:sym typeface="Symbol" pitchFamily="18" charset="2"/>
              </a:rPr>
              <a:t>EAT</a:t>
            </a:r>
            <a:r>
              <a:rPr lang="en-US" altLang="en-US" dirty="0">
                <a:sym typeface="Symbol" pitchFamily="18" charset="2"/>
              </a:rPr>
              <a:t>)</a:t>
            </a:r>
          </a:p>
          <a:p>
            <a:pPr>
              <a:lnSpc>
                <a:spcPct val="90000"/>
              </a:lnSpc>
              <a:buFont typeface="Monotype Sorts" pitchFamily="-84" charset="2"/>
              <a:buNone/>
              <a:tabLst>
                <a:tab pos="2062163" algn="l"/>
                <a:tab pos="2566988" algn="l"/>
              </a:tabLst>
              <a:defRPr/>
            </a:pPr>
            <a:r>
              <a:rPr lang="en-US" altLang="en-US" dirty="0"/>
              <a:t>	               EAT = </a:t>
            </a:r>
            <a:r>
              <a:rPr lang="en-US" altLang="en-US" dirty="0">
                <a:sym typeface="Symbol" pitchFamily="18" charset="2"/>
              </a:rPr>
              <a:t>0.80 x 10 + 0.20 x 20 = 12 </a:t>
            </a:r>
            <a:r>
              <a:rPr lang="en-US" altLang="en-US" dirty="0"/>
              <a:t> nanoseconds</a:t>
            </a:r>
          </a:p>
          <a:p>
            <a:pPr>
              <a:lnSpc>
                <a:spcPct val="90000"/>
              </a:lnSpc>
              <a:buFont typeface="Monotype Sorts" pitchFamily="-84" charset="2"/>
              <a:buNone/>
              <a:tabLst>
                <a:tab pos="2062163" algn="l"/>
                <a:tab pos="2566988" algn="l"/>
              </a:tabLst>
              <a:defRPr/>
            </a:pPr>
            <a:r>
              <a:rPr lang="en-US" altLang="en-US" dirty="0"/>
              <a:t>       implying 20% slowdown in access time</a:t>
            </a:r>
          </a:p>
          <a:p>
            <a:pPr>
              <a:lnSpc>
                <a:spcPct val="90000"/>
              </a:lnSpc>
              <a:tabLst>
                <a:tab pos="2062163" algn="l"/>
                <a:tab pos="2566988" algn="l"/>
              </a:tabLst>
              <a:defRPr/>
            </a:pPr>
            <a:r>
              <a:rPr lang="en-US" altLang="en-US" dirty="0">
                <a:sym typeface="Symbol" pitchFamily="18" charset="2"/>
              </a:rPr>
              <a:t>Consider  amore realistic hit ratio of 99%, </a:t>
            </a:r>
          </a:p>
          <a:p>
            <a:pPr lvl="1">
              <a:lnSpc>
                <a:spcPct val="90000"/>
              </a:lnSpc>
              <a:buFont typeface="Monotype Sorts" pitchFamily="-84" charset="2"/>
              <a:buNone/>
              <a:tabLst>
                <a:tab pos="2062163" algn="l"/>
                <a:tab pos="2566988" algn="l"/>
              </a:tabLst>
              <a:defRPr/>
            </a:pPr>
            <a:r>
              <a:rPr lang="en-US" altLang="en-US" dirty="0">
                <a:sym typeface="Symbol" pitchFamily="18" charset="2"/>
              </a:rPr>
              <a:t>     EAT = 0.99 x 10 + 0.01 x 20 = 10.1ns</a:t>
            </a:r>
          </a:p>
          <a:p>
            <a:pPr>
              <a:lnSpc>
                <a:spcPct val="90000"/>
              </a:lnSpc>
              <a:buFont typeface="Monotype Sorts" pitchFamily="-84" charset="2"/>
              <a:buNone/>
              <a:tabLst>
                <a:tab pos="2062163" algn="l"/>
                <a:tab pos="2566988" algn="l"/>
              </a:tabLst>
              <a:defRPr/>
            </a:pPr>
            <a:r>
              <a:rPr lang="en-US" altLang="en-US" dirty="0"/>
              <a:t>      implying  only 1% slowdown in access time.</a:t>
            </a:r>
          </a:p>
          <a:p>
            <a:pPr>
              <a:lnSpc>
                <a:spcPct val="90000"/>
              </a:lnSpc>
              <a:buFont typeface="Monotype Sorts" pitchFamily="-84" charset="2"/>
              <a:buNone/>
              <a:tabLst>
                <a:tab pos="2062163" algn="l"/>
                <a:tab pos="2566988" algn="l"/>
              </a:tabLst>
              <a:defRPr/>
            </a:pPr>
            <a:endParaRPr lang="en-US" altLang="en-US" dirty="0"/>
          </a:p>
          <a:p>
            <a:pPr lvl="1">
              <a:lnSpc>
                <a:spcPct val="90000"/>
              </a:lnSpc>
              <a:tabLst>
                <a:tab pos="2062163" algn="l"/>
                <a:tab pos="2566988" algn="l"/>
              </a:tabLst>
              <a:defRPr/>
            </a:pPr>
            <a:endParaRPr lang="en-US" altLang="en-US" dirty="0">
              <a:sym typeface="Symbol" pitchFamily="18" charset="2"/>
            </a:endParaRPr>
          </a:p>
          <a:p>
            <a:pPr>
              <a:lnSpc>
                <a:spcPct val="90000"/>
              </a:lnSpc>
              <a:buFont typeface="Monotype Sorts" pitchFamily="-84" charset="2"/>
              <a:buNone/>
              <a:tabLst>
                <a:tab pos="2062163" algn="l"/>
                <a:tab pos="2566988" algn="l"/>
              </a:tabLst>
              <a:defRP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0">
            <a:extLst>
              <a:ext uri="{FF2B5EF4-FFF2-40B4-BE49-F238E27FC236}">
                <a16:creationId xmlns:a16="http://schemas.microsoft.com/office/drawing/2014/main" id="{81EB7566-C4A8-46A0-8405-B237E98989F1}"/>
              </a:ext>
            </a:extLst>
          </p:cNvPr>
          <p:cNvSpPr>
            <a:spLocks noGrp="1" noChangeArrowheads="1"/>
          </p:cNvSpPr>
          <p:nvPr>
            <p:ph type="title"/>
          </p:nvPr>
        </p:nvSpPr>
        <p:spPr>
          <a:xfrm>
            <a:off x="457200" y="247880"/>
            <a:ext cx="8229600" cy="576262"/>
          </a:xfrm>
        </p:spPr>
        <p:txBody>
          <a:bodyPr/>
          <a:lstStyle/>
          <a:p>
            <a:pPr eaLnBrk="1" hangingPunct="1"/>
            <a:r>
              <a:rPr lang="en-US" altLang="en-US" dirty="0"/>
              <a:t>Memory Protection</a:t>
            </a:r>
          </a:p>
        </p:txBody>
      </p:sp>
      <p:sp>
        <p:nvSpPr>
          <p:cNvPr id="37891" name="Rectangle 2051">
            <a:extLst>
              <a:ext uri="{FF2B5EF4-FFF2-40B4-BE49-F238E27FC236}">
                <a16:creationId xmlns:a16="http://schemas.microsoft.com/office/drawing/2014/main" id="{243E4155-B2C5-48A3-9386-D371D820EF99}"/>
              </a:ext>
            </a:extLst>
          </p:cNvPr>
          <p:cNvSpPr>
            <a:spLocks noGrp="1" noChangeArrowheads="1"/>
          </p:cNvSpPr>
          <p:nvPr>
            <p:ph idx="1"/>
          </p:nvPr>
        </p:nvSpPr>
        <p:spPr>
          <a:xfrm>
            <a:off x="830425" y="1157288"/>
            <a:ext cx="7651102" cy="4468812"/>
          </a:xfrm>
        </p:spPr>
        <p:txBody>
          <a:bodyPr/>
          <a:lstStyle/>
          <a:p>
            <a:r>
              <a:rPr lang="en-US" altLang="en-US" dirty="0"/>
              <a:t>Memory protection implemented by associating protection bit with each frame to indicate if read-only or read-write access is allowed</a:t>
            </a:r>
          </a:p>
          <a:p>
            <a:pPr lvl="1"/>
            <a:r>
              <a:rPr lang="en-US" altLang="en-US" dirty="0"/>
              <a:t>Can also add more bits to indicate page execute-only, and so on</a:t>
            </a:r>
          </a:p>
          <a:p>
            <a:r>
              <a:rPr lang="en-US" altLang="en-US" b="1" dirty="0">
                <a:solidFill>
                  <a:srgbClr val="006699"/>
                </a:solidFill>
                <a:latin typeface="+mj-lt"/>
              </a:rPr>
              <a:t>Valid-invalid</a:t>
            </a:r>
            <a:r>
              <a:rPr lang="en-US" altLang="en-US" dirty="0">
                <a:solidFill>
                  <a:srgbClr val="3366FF"/>
                </a:solidFill>
              </a:rPr>
              <a:t> </a:t>
            </a:r>
            <a:r>
              <a:rPr lang="en-US" altLang="en-US" dirty="0"/>
              <a:t>bit attached to each entry in the page table:</a:t>
            </a:r>
          </a:p>
          <a:p>
            <a:pPr lvl="1"/>
            <a:r>
              <a:rPr lang="ja-JP" altLang="en-US" dirty="0"/>
              <a:t>“</a:t>
            </a:r>
            <a:r>
              <a:rPr lang="en-US" altLang="ja-JP" dirty="0"/>
              <a:t>valid</a:t>
            </a:r>
            <a:r>
              <a:rPr lang="ja-JP" altLang="en-US" dirty="0"/>
              <a:t>”</a:t>
            </a:r>
            <a:r>
              <a:rPr lang="en-US" altLang="ja-JP" dirty="0"/>
              <a:t> indicates that the associated page is in the process</a:t>
            </a:r>
            <a:r>
              <a:rPr lang="ja-JP" altLang="en-US" dirty="0"/>
              <a:t>’</a:t>
            </a:r>
            <a:r>
              <a:rPr lang="en-US" altLang="ja-JP" dirty="0"/>
              <a:t> logical address space, and is thus a legal page</a:t>
            </a:r>
          </a:p>
          <a:p>
            <a:pPr lvl="1"/>
            <a:r>
              <a:rPr lang="ja-JP" altLang="en-US" dirty="0"/>
              <a:t>“</a:t>
            </a:r>
            <a:r>
              <a:rPr lang="en-US" altLang="ja-JP" dirty="0"/>
              <a:t>invalid</a:t>
            </a:r>
            <a:r>
              <a:rPr lang="ja-JP" altLang="en-US" dirty="0"/>
              <a:t>”</a:t>
            </a:r>
            <a:r>
              <a:rPr lang="en-US" altLang="ja-JP" dirty="0"/>
              <a:t> indicates that the page is not in the process</a:t>
            </a:r>
            <a:r>
              <a:rPr lang="ja-JP" altLang="en-US" dirty="0"/>
              <a:t>’</a:t>
            </a:r>
            <a:r>
              <a:rPr lang="en-US" altLang="ja-JP" dirty="0"/>
              <a:t> logical address space</a:t>
            </a:r>
          </a:p>
          <a:p>
            <a:pPr lvl="1"/>
            <a:r>
              <a:rPr lang="en-US" altLang="en-US" dirty="0"/>
              <a:t>Or use </a:t>
            </a:r>
            <a:r>
              <a:rPr lang="en-US" altLang="en-US" b="1" dirty="0">
                <a:solidFill>
                  <a:srgbClr val="006699"/>
                </a:solidFill>
                <a:latin typeface="+mj-lt"/>
              </a:rPr>
              <a:t>page-table</a:t>
            </a:r>
            <a:r>
              <a:rPr lang="en-US" altLang="en-US" b="1" dirty="0">
                <a:solidFill>
                  <a:srgbClr val="3366FF"/>
                </a:solidFill>
              </a:rPr>
              <a:t> </a:t>
            </a:r>
            <a:r>
              <a:rPr lang="en-US" altLang="en-US" b="1" dirty="0">
                <a:solidFill>
                  <a:srgbClr val="006699"/>
                </a:solidFill>
                <a:latin typeface="+mj-lt"/>
              </a:rPr>
              <a:t>length</a:t>
            </a:r>
            <a:r>
              <a:rPr lang="en-US" altLang="en-US" b="1" dirty="0">
                <a:solidFill>
                  <a:srgbClr val="3366FF"/>
                </a:solidFill>
              </a:rPr>
              <a:t> </a:t>
            </a:r>
            <a:r>
              <a:rPr lang="en-US" altLang="en-US" b="1" dirty="0">
                <a:solidFill>
                  <a:srgbClr val="006699"/>
                </a:solidFill>
                <a:latin typeface="+mj-lt"/>
              </a:rPr>
              <a:t>register</a:t>
            </a:r>
            <a:r>
              <a:rPr lang="en-US" altLang="en-US" b="1" dirty="0">
                <a:solidFill>
                  <a:srgbClr val="3366FF"/>
                </a:solidFill>
              </a:rPr>
              <a:t> </a:t>
            </a:r>
            <a:r>
              <a:rPr lang="en-US" altLang="en-US" dirty="0"/>
              <a:t>(</a:t>
            </a:r>
            <a:r>
              <a:rPr lang="en-US" altLang="en-US" b="1" dirty="0">
                <a:solidFill>
                  <a:srgbClr val="006699"/>
                </a:solidFill>
                <a:latin typeface="+mj-lt"/>
              </a:rPr>
              <a:t>PTLR</a:t>
            </a:r>
            <a:r>
              <a:rPr lang="en-US" altLang="en-US" dirty="0"/>
              <a:t>)</a:t>
            </a:r>
          </a:p>
          <a:p>
            <a:r>
              <a:rPr lang="en-US" altLang="en-US" dirty="0"/>
              <a:t>Any violations result in a trap to the kernel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145B4E6-5DED-4B37-B9F1-D64E18F15EDD}"/>
              </a:ext>
            </a:extLst>
          </p:cNvPr>
          <p:cNvSpPr>
            <a:spLocks noGrp="1" noChangeArrowheads="1"/>
          </p:cNvSpPr>
          <p:nvPr>
            <p:ph type="title"/>
          </p:nvPr>
        </p:nvSpPr>
        <p:spPr>
          <a:xfrm>
            <a:off x="709127" y="-95603"/>
            <a:ext cx="8112611" cy="903288"/>
          </a:xfrm>
        </p:spPr>
        <p:txBody>
          <a:bodyPr/>
          <a:lstStyle/>
          <a:p>
            <a:pPr eaLnBrk="1" hangingPunct="1"/>
            <a:r>
              <a:rPr lang="en-US" altLang="en-US" sz="2800" dirty="0"/>
              <a:t>Valid (v) or Invalid (i) Bit In A Page Table</a:t>
            </a:r>
          </a:p>
        </p:txBody>
      </p:sp>
      <p:pic>
        <p:nvPicPr>
          <p:cNvPr id="38915" name="Picture 5">
            <a:extLst>
              <a:ext uri="{FF2B5EF4-FFF2-40B4-BE49-F238E27FC236}">
                <a16:creationId xmlns:a16="http://schemas.microsoft.com/office/drawing/2014/main" id="{51286D0E-48B1-4A77-B77D-2A6859C88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252538"/>
            <a:ext cx="50990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921CA97-CF77-4743-9E98-4A047BEE3367}"/>
              </a:ext>
            </a:extLst>
          </p:cNvPr>
          <p:cNvSpPr>
            <a:spLocks noGrp="1" noChangeArrowheads="1"/>
          </p:cNvSpPr>
          <p:nvPr>
            <p:ph type="title"/>
          </p:nvPr>
        </p:nvSpPr>
        <p:spPr>
          <a:xfrm>
            <a:off x="457200" y="247880"/>
            <a:ext cx="8229600" cy="576262"/>
          </a:xfrm>
        </p:spPr>
        <p:txBody>
          <a:bodyPr/>
          <a:lstStyle/>
          <a:p>
            <a:pPr eaLnBrk="1" hangingPunct="1"/>
            <a:r>
              <a:rPr lang="en-US" altLang="en-US" dirty="0"/>
              <a:t>Shared Pages</a:t>
            </a:r>
          </a:p>
        </p:txBody>
      </p:sp>
      <p:sp>
        <p:nvSpPr>
          <p:cNvPr id="39939" name="Rectangle 3">
            <a:extLst>
              <a:ext uri="{FF2B5EF4-FFF2-40B4-BE49-F238E27FC236}">
                <a16:creationId xmlns:a16="http://schemas.microsoft.com/office/drawing/2014/main" id="{D36A1277-493F-4EAE-9460-2793BEE19806}"/>
              </a:ext>
            </a:extLst>
          </p:cNvPr>
          <p:cNvSpPr>
            <a:spLocks noGrp="1" noChangeArrowheads="1"/>
          </p:cNvSpPr>
          <p:nvPr>
            <p:ph idx="1"/>
          </p:nvPr>
        </p:nvSpPr>
        <p:spPr>
          <a:xfrm>
            <a:off x="802433" y="1113421"/>
            <a:ext cx="7734788" cy="4483100"/>
          </a:xfrm>
        </p:spPr>
        <p:txBody>
          <a:bodyPr/>
          <a:lstStyle/>
          <a:p>
            <a:r>
              <a:rPr lang="en-US" altLang="en-US" b="1" dirty="0">
                <a:solidFill>
                  <a:srgbClr val="006699"/>
                </a:solidFill>
                <a:latin typeface="+mj-lt"/>
              </a:rPr>
              <a:t>Shared</a:t>
            </a:r>
            <a:r>
              <a:rPr lang="en-US" altLang="en-US" b="1" dirty="0">
                <a:solidFill>
                  <a:srgbClr val="3366FF"/>
                </a:solidFill>
              </a:rPr>
              <a:t> </a:t>
            </a:r>
            <a:r>
              <a:rPr lang="en-US" altLang="en-US" b="1" dirty="0">
                <a:solidFill>
                  <a:srgbClr val="006699"/>
                </a:solidFill>
                <a:latin typeface="+mj-lt"/>
              </a:rPr>
              <a:t>code</a:t>
            </a:r>
          </a:p>
          <a:p>
            <a:pPr lvl="1"/>
            <a:r>
              <a:rPr lang="en-US" altLang="en-US" dirty="0"/>
              <a:t>One copy of read-only (</a:t>
            </a:r>
            <a:r>
              <a:rPr lang="en-US" altLang="en-US" b="1" dirty="0">
                <a:solidFill>
                  <a:srgbClr val="006699"/>
                </a:solidFill>
                <a:latin typeface="+mj-lt"/>
              </a:rPr>
              <a:t>reentrant</a:t>
            </a:r>
            <a:r>
              <a:rPr lang="en-US" altLang="en-US" dirty="0"/>
              <a:t>) code shared among processes (i.e., text editors, compilers, window systems)</a:t>
            </a:r>
          </a:p>
          <a:p>
            <a:pPr lvl="1"/>
            <a:r>
              <a:rPr lang="en-US" altLang="en-US" dirty="0"/>
              <a:t>Similar to multiple threads sharing the same process space</a:t>
            </a:r>
          </a:p>
          <a:p>
            <a:pPr lvl="1"/>
            <a:r>
              <a:rPr lang="en-US" altLang="en-US" dirty="0"/>
              <a:t>Also useful for interprocess communication if sharing of read-write pages is allowed</a:t>
            </a:r>
          </a:p>
          <a:p>
            <a:r>
              <a:rPr lang="en-US" altLang="en-US" b="1" dirty="0">
                <a:solidFill>
                  <a:srgbClr val="006699"/>
                </a:solidFill>
                <a:latin typeface="+mj-lt"/>
              </a:rPr>
              <a:t>Private</a:t>
            </a:r>
            <a:r>
              <a:rPr lang="en-US" altLang="en-US" b="1" dirty="0">
                <a:solidFill>
                  <a:srgbClr val="3366FF"/>
                </a:solidFill>
              </a:rPr>
              <a:t> </a:t>
            </a:r>
            <a:r>
              <a:rPr lang="en-US" altLang="en-US" b="1" dirty="0">
                <a:solidFill>
                  <a:srgbClr val="006699"/>
                </a:solidFill>
                <a:latin typeface="+mj-lt"/>
              </a:rPr>
              <a:t>code</a:t>
            </a:r>
            <a:r>
              <a:rPr lang="en-US" altLang="en-US" b="1" dirty="0">
                <a:solidFill>
                  <a:srgbClr val="3366FF"/>
                </a:solidFill>
              </a:rPr>
              <a:t> </a:t>
            </a:r>
            <a:r>
              <a:rPr lang="en-US" altLang="en-US" b="1" dirty="0">
                <a:solidFill>
                  <a:srgbClr val="006699"/>
                </a:solidFill>
                <a:latin typeface="+mj-lt"/>
              </a:rPr>
              <a:t>and</a:t>
            </a:r>
            <a:r>
              <a:rPr lang="en-US" altLang="en-US" b="1" dirty="0">
                <a:solidFill>
                  <a:srgbClr val="3366FF"/>
                </a:solidFill>
              </a:rPr>
              <a:t> </a:t>
            </a:r>
            <a:r>
              <a:rPr lang="en-US" altLang="en-US" b="1" dirty="0">
                <a:solidFill>
                  <a:srgbClr val="006699"/>
                </a:solidFill>
                <a:latin typeface="+mj-lt"/>
              </a:rPr>
              <a:t>data</a:t>
            </a:r>
            <a:r>
              <a:rPr lang="en-US" altLang="en-US" dirty="0">
                <a:solidFill>
                  <a:srgbClr val="3366FF"/>
                </a:solidFill>
              </a:rPr>
              <a:t> </a:t>
            </a:r>
          </a:p>
          <a:p>
            <a:pPr lvl="1"/>
            <a:r>
              <a:rPr lang="en-US" altLang="en-US" dirty="0"/>
              <a:t>Each process keeps a separate copy of the code and data</a:t>
            </a:r>
          </a:p>
          <a:p>
            <a:pPr lvl="1"/>
            <a:r>
              <a:rPr lang="en-US" altLang="en-US" dirty="0"/>
              <a:t>The pages for the private code and data can appear anywhere in the logical address space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518330E-1EFB-4794-938C-DE2C8EE9418F}"/>
              </a:ext>
            </a:extLst>
          </p:cNvPr>
          <p:cNvSpPr>
            <a:spLocks noGrp="1" noChangeArrowheads="1"/>
          </p:cNvSpPr>
          <p:nvPr>
            <p:ph type="title"/>
          </p:nvPr>
        </p:nvSpPr>
        <p:spPr>
          <a:xfrm>
            <a:off x="982663" y="245093"/>
            <a:ext cx="7704137" cy="576262"/>
          </a:xfrm>
        </p:spPr>
        <p:txBody>
          <a:bodyPr/>
          <a:lstStyle/>
          <a:p>
            <a:pPr eaLnBrk="1" hangingPunct="1"/>
            <a:r>
              <a:rPr lang="en-US" altLang="en-US" dirty="0"/>
              <a:t>Shared Pages Example</a:t>
            </a:r>
            <a:endParaRPr lang="en-US" altLang="en-US" sz="2400" dirty="0"/>
          </a:p>
        </p:txBody>
      </p:sp>
      <p:pic>
        <p:nvPicPr>
          <p:cNvPr id="40963" name="Picture 5" descr="W:\os-book\OS10\slide-dir\os-figures\9_14.jpg">
            <a:extLst>
              <a:ext uri="{FF2B5EF4-FFF2-40B4-BE49-F238E27FC236}">
                <a16:creationId xmlns:a16="http://schemas.microsoft.com/office/drawing/2014/main" id="{8CF5A6BC-36FF-41D3-9A9A-0B6C47B07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212850"/>
            <a:ext cx="397351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1523499-02A6-403C-B92E-2686134FCA88}"/>
              </a:ext>
            </a:extLst>
          </p:cNvPr>
          <p:cNvSpPr>
            <a:spLocks noGrp="1" noChangeArrowheads="1"/>
          </p:cNvSpPr>
          <p:nvPr>
            <p:ph type="title"/>
          </p:nvPr>
        </p:nvSpPr>
        <p:spPr>
          <a:xfrm>
            <a:off x="520700" y="247880"/>
            <a:ext cx="8229600" cy="576262"/>
          </a:xfrm>
        </p:spPr>
        <p:txBody>
          <a:bodyPr/>
          <a:lstStyle/>
          <a:p>
            <a:pPr eaLnBrk="1" hangingPunct="1"/>
            <a:r>
              <a:rPr lang="en-US" altLang="en-US" dirty="0"/>
              <a:t>Structure of the Page Table</a:t>
            </a:r>
          </a:p>
        </p:txBody>
      </p:sp>
      <p:sp>
        <p:nvSpPr>
          <p:cNvPr id="41987" name="Rectangle 3">
            <a:extLst>
              <a:ext uri="{FF2B5EF4-FFF2-40B4-BE49-F238E27FC236}">
                <a16:creationId xmlns:a16="http://schemas.microsoft.com/office/drawing/2014/main" id="{861A38E1-D15D-4FD3-BA70-E6E5B690F313}"/>
              </a:ext>
            </a:extLst>
          </p:cNvPr>
          <p:cNvSpPr>
            <a:spLocks noGrp="1" noChangeArrowheads="1"/>
          </p:cNvSpPr>
          <p:nvPr>
            <p:ph idx="1"/>
          </p:nvPr>
        </p:nvSpPr>
        <p:spPr>
          <a:xfrm>
            <a:off x="811763" y="1227138"/>
            <a:ext cx="7697755" cy="4483100"/>
          </a:xfrm>
        </p:spPr>
        <p:txBody>
          <a:bodyPr/>
          <a:lstStyle/>
          <a:p>
            <a:r>
              <a:rPr lang="en-US" altLang="en-US" dirty="0"/>
              <a:t>Memory structures for paging can get huge using straight-forward methods</a:t>
            </a:r>
          </a:p>
          <a:p>
            <a:pPr lvl="1"/>
            <a:r>
              <a:rPr lang="en-US" altLang="en-US" dirty="0"/>
              <a:t>Consider a 32-bit logical address space as on modern computers</a:t>
            </a:r>
          </a:p>
          <a:p>
            <a:pPr lvl="1"/>
            <a:r>
              <a:rPr lang="en-US" altLang="en-US" dirty="0"/>
              <a:t>Page size of 4 KB (2</a:t>
            </a:r>
            <a:r>
              <a:rPr lang="en-US" altLang="en-US" baseline="30000" dirty="0"/>
              <a:t>12</a:t>
            </a:r>
            <a:r>
              <a:rPr lang="en-US" altLang="en-US" dirty="0"/>
              <a:t>)</a:t>
            </a:r>
          </a:p>
          <a:p>
            <a:pPr lvl="1"/>
            <a:r>
              <a:rPr lang="en-US" altLang="en-US" dirty="0"/>
              <a:t>Page table would have 1 million entries (2</a:t>
            </a:r>
            <a:r>
              <a:rPr lang="en-US" altLang="en-US" baseline="30000" dirty="0"/>
              <a:t>32</a:t>
            </a:r>
            <a:r>
              <a:rPr lang="en-US" altLang="en-US" dirty="0"/>
              <a:t> / 2</a:t>
            </a:r>
            <a:r>
              <a:rPr lang="en-US" altLang="en-US" baseline="30000" dirty="0"/>
              <a:t>12</a:t>
            </a:r>
            <a:r>
              <a:rPr lang="en-US" altLang="en-US" dirty="0"/>
              <a:t>)</a:t>
            </a:r>
          </a:p>
          <a:p>
            <a:pPr lvl="1"/>
            <a:r>
              <a:rPr lang="en-US" altLang="en-US" dirty="0"/>
              <a:t>If each entry is 4 bytes </a:t>
            </a:r>
            <a:r>
              <a:rPr lang="en-US" altLang="en-US" dirty="0">
                <a:sym typeface="Wingdings" panose="05000000000000000000" pitchFamily="2" charset="2"/>
              </a:rPr>
              <a:t></a:t>
            </a:r>
            <a:r>
              <a:rPr lang="en-US" altLang="en-US" dirty="0"/>
              <a:t> each process 4 MB of physical address space for the  page table alone</a:t>
            </a:r>
          </a:p>
          <a:p>
            <a:pPr lvl="2"/>
            <a:r>
              <a:rPr lang="en-US" altLang="en-US" dirty="0"/>
              <a:t>Don</a:t>
            </a:r>
            <a:r>
              <a:rPr lang="ja-JP" altLang="en-US" dirty="0"/>
              <a:t>’</a:t>
            </a:r>
            <a:r>
              <a:rPr lang="en-US" altLang="ja-JP" dirty="0"/>
              <a:t>t want to allocate that contiguously in main memory</a:t>
            </a:r>
          </a:p>
          <a:p>
            <a:pPr lvl="1"/>
            <a:r>
              <a:rPr lang="en-US" altLang="en-US" dirty="0"/>
              <a:t>One simple solution is to divide the page table into smaller units</a:t>
            </a:r>
          </a:p>
          <a:p>
            <a:pPr lvl="2"/>
            <a:r>
              <a:rPr lang="en-US" altLang="en-US" dirty="0"/>
              <a:t>Hierarchical Paging</a:t>
            </a:r>
          </a:p>
          <a:p>
            <a:pPr lvl="2"/>
            <a:r>
              <a:rPr lang="en-US" altLang="en-US" dirty="0"/>
              <a:t>Hashed Page Tables</a:t>
            </a:r>
          </a:p>
          <a:p>
            <a:pPr lvl="2"/>
            <a:r>
              <a:rPr lang="en-US" altLang="en-US" dirty="0"/>
              <a:t>Inverted Page Tables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5ECC631-B67D-4C84-91B9-1CB22DA15EDE}"/>
              </a:ext>
            </a:extLst>
          </p:cNvPr>
          <p:cNvSpPr>
            <a:spLocks noGrp="1" noChangeArrowheads="1"/>
          </p:cNvSpPr>
          <p:nvPr>
            <p:ph type="title"/>
          </p:nvPr>
        </p:nvSpPr>
        <p:spPr>
          <a:xfrm>
            <a:off x="473075" y="232005"/>
            <a:ext cx="8229600" cy="576262"/>
          </a:xfrm>
        </p:spPr>
        <p:txBody>
          <a:bodyPr/>
          <a:lstStyle/>
          <a:p>
            <a:pPr eaLnBrk="1" hangingPunct="1"/>
            <a:r>
              <a:rPr lang="en-US" altLang="en-US" dirty="0"/>
              <a:t>Hierarchical Page Tables</a:t>
            </a:r>
          </a:p>
        </p:txBody>
      </p:sp>
      <p:sp>
        <p:nvSpPr>
          <p:cNvPr id="43011" name="Rectangle 3">
            <a:extLst>
              <a:ext uri="{FF2B5EF4-FFF2-40B4-BE49-F238E27FC236}">
                <a16:creationId xmlns:a16="http://schemas.microsoft.com/office/drawing/2014/main" id="{9C6AC61F-C673-44E2-9D0D-2FBC263F8271}"/>
              </a:ext>
            </a:extLst>
          </p:cNvPr>
          <p:cNvSpPr>
            <a:spLocks noGrp="1" noChangeArrowheads="1"/>
          </p:cNvSpPr>
          <p:nvPr>
            <p:ph idx="1"/>
          </p:nvPr>
        </p:nvSpPr>
        <p:spPr>
          <a:xfrm>
            <a:off x="839755" y="1131888"/>
            <a:ext cx="7489858" cy="1096962"/>
          </a:xfrm>
        </p:spPr>
        <p:txBody>
          <a:bodyPr/>
          <a:lstStyle/>
          <a:p>
            <a:r>
              <a:rPr lang="en-US" altLang="en-US" dirty="0"/>
              <a:t>Break up the logical address space into multiple page tables</a:t>
            </a:r>
          </a:p>
          <a:p>
            <a:r>
              <a:rPr lang="en-US" altLang="en-US" dirty="0"/>
              <a:t>A simple technique is a two-level page table</a:t>
            </a:r>
          </a:p>
          <a:p>
            <a:r>
              <a:rPr lang="en-US" altLang="en-US" dirty="0"/>
              <a:t>We then page the page table</a:t>
            </a:r>
          </a:p>
        </p:txBody>
      </p:sp>
      <p:pic>
        <p:nvPicPr>
          <p:cNvPr id="43012" name="Picture 4" descr="8">
            <a:extLst>
              <a:ext uri="{FF2B5EF4-FFF2-40B4-BE49-F238E27FC236}">
                <a16:creationId xmlns:a16="http://schemas.microsoft.com/office/drawing/2014/main" id="{68A9E96F-FF85-481A-9476-DF391FB2B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76488"/>
            <a:ext cx="35782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319ECB7-9550-4722-A785-B672C25C6916}"/>
              </a:ext>
            </a:extLst>
          </p:cNvPr>
          <p:cNvSpPr>
            <a:spLocks noGrp="1" noChangeArrowheads="1"/>
          </p:cNvSpPr>
          <p:nvPr>
            <p:ph type="title"/>
          </p:nvPr>
        </p:nvSpPr>
        <p:spPr>
          <a:xfrm>
            <a:off x="955675" y="236379"/>
            <a:ext cx="7762875" cy="576263"/>
          </a:xfrm>
        </p:spPr>
        <p:txBody>
          <a:bodyPr/>
          <a:lstStyle/>
          <a:p>
            <a:pPr eaLnBrk="1" hangingPunct="1"/>
            <a:r>
              <a:rPr lang="en-US" altLang="en-US" dirty="0"/>
              <a:t>Two-Level Paging Example</a:t>
            </a:r>
          </a:p>
        </p:txBody>
      </p:sp>
      <p:sp>
        <p:nvSpPr>
          <p:cNvPr id="44035" name="Rectangle 3">
            <a:extLst>
              <a:ext uri="{FF2B5EF4-FFF2-40B4-BE49-F238E27FC236}">
                <a16:creationId xmlns:a16="http://schemas.microsoft.com/office/drawing/2014/main" id="{1EEF2C6C-3F02-4E7D-8B00-6261CF45E7FD}"/>
              </a:ext>
            </a:extLst>
          </p:cNvPr>
          <p:cNvSpPr>
            <a:spLocks noGrp="1" noChangeArrowheads="1"/>
          </p:cNvSpPr>
          <p:nvPr>
            <p:ph idx="1"/>
          </p:nvPr>
        </p:nvSpPr>
        <p:spPr>
          <a:xfrm>
            <a:off x="849087" y="1085850"/>
            <a:ext cx="7679093" cy="5146675"/>
          </a:xfrm>
        </p:spPr>
        <p:txBody>
          <a:bodyPr/>
          <a:lstStyle/>
          <a:p>
            <a:pPr>
              <a:lnSpc>
                <a:spcPct val="90000"/>
              </a:lnSpc>
            </a:pPr>
            <a:r>
              <a:rPr lang="en-US" altLang="en-US" dirty="0"/>
              <a:t>A logical address (on 32-bit machine with 4K page size) is divided into:</a:t>
            </a:r>
          </a:p>
          <a:p>
            <a:pPr marL="627063" lvl="1">
              <a:lnSpc>
                <a:spcPct val="90000"/>
              </a:lnSpc>
            </a:pPr>
            <a:r>
              <a:rPr lang="en-US" altLang="en-US" dirty="0"/>
              <a:t>a page number consisting of 20 bits</a:t>
            </a:r>
          </a:p>
          <a:p>
            <a:pPr marL="627063" lvl="1">
              <a:lnSpc>
                <a:spcPct val="90000"/>
              </a:lnSpc>
            </a:pPr>
            <a:r>
              <a:rPr lang="en-US" altLang="en-US" dirty="0"/>
              <a:t>a page offset consisting of 12 bits</a:t>
            </a:r>
          </a:p>
          <a:p>
            <a:pPr marL="627063" lvl="1">
              <a:lnSpc>
                <a:spcPct val="90000"/>
              </a:lnSpc>
            </a:pPr>
            <a:endParaRPr lang="en-US" altLang="en-US" sz="800" dirty="0"/>
          </a:p>
          <a:p>
            <a:pPr>
              <a:lnSpc>
                <a:spcPct val="90000"/>
              </a:lnSpc>
            </a:pPr>
            <a:r>
              <a:rPr lang="en-US" altLang="en-US" dirty="0"/>
              <a:t>Since the page table is paged, the page number is further divided into:</a:t>
            </a:r>
          </a:p>
          <a:p>
            <a:pPr marL="627063" lvl="1">
              <a:lnSpc>
                <a:spcPct val="90000"/>
              </a:lnSpc>
            </a:pPr>
            <a:r>
              <a:rPr lang="en-US" altLang="en-US" dirty="0"/>
              <a:t>a 10-bit page number </a:t>
            </a:r>
          </a:p>
          <a:p>
            <a:pPr marL="627063" lvl="1">
              <a:lnSpc>
                <a:spcPct val="90000"/>
              </a:lnSpc>
            </a:pPr>
            <a:r>
              <a:rPr lang="en-US" altLang="en-US"/>
              <a:t>a 10-bit </a:t>
            </a:r>
            <a:r>
              <a:rPr lang="en-US" altLang="en-US" dirty="0"/>
              <a:t>page offset</a:t>
            </a:r>
          </a:p>
          <a:p>
            <a:pPr marL="627063" lvl="1">
              <a:lnSpc>
                <a:spcPct val="90000"/>
              </a:lnSpc>
            </a:pPr>
            <a:endParaRPr lang="en-US" altLang="en-US" sz="800" dirty="0"/>
          </a:p>
          <a:p>
            <a:pPr>
              <a:lnSpc>
                <a:spcPct val="90000"/>
              </a:lnSpc>
            </a:pPr>
            <a:r>
              <a:rPr lang="en-US" altLang="en-US" dirty="0"/>
              <a:t>Thus, a logical address is as follows:</a:t>
            </a:r>
            <a:br>
              <a:rPr lang="en-US" altLang="en-US" dirty="0"/>
            </a:br>
            <a:br>
              <a:rPr lang="en-US" altLang="en-US" sz="1600" dirty="0"/>
            </a:br>
            <a:br>
              <a:rPr lang="en-US" altLang="en-US" sz="1600" dirty="0"/>
            </a:br>
            <a:br>
              <a:rPr lang="en-US" altLang="en-US" sz="1600" dirty="0"/>
            </a:br>
            <a:br>
              <a:rPr lang="en-US" altLang="en-US" sz="1600" dirty="0"/>
            </a:br>
            <a:br>
              <a:rPr lang="en-US" altLang="en-US" sz="1600" dirty="0"/>
            </a:br>
            <a:endParaRPr lang="en-US" altLang="en-US" sz="1600" dirty="0"/>
          </a:p>
          <a:p>
            <a:pPr>
              <a:lnSpc>
                <a:spcPct val="90000"/>
              </a:lnSpc>
            </a:pPr>
            <a:r>
              <a:rPr lang="en-US" altLang="en-US" dirty="0"/>
              <a:t>where</a:t>
            </a:r>
            <a:r>
              <a:rPr lang="en-US" altLang="en-US" i="1" dirty="0"/>
              <a:t> p</a:t>
            </a:r>
            <a:r>
              <a:rPr lang="en-US" altLang="en-US" i="1" baseline="-25000" dirty="0"/>
              <a:t>1</a:t>
            </a:r>
            <a:r>
              <a:rPr lang="en-US" altLang="en-US" dirty="0"/>
              <a:t> is an index into the outer page table, and </a:t>
            </a:r>
            <a:r>
              <a:rPr lang="en-US" altLang="en-US" i="1" dirty="0"/>
              <a:t>p</a:t>
            </a:r>
            <a:r>
              <a:rPr lang="en-US" altLang="en-US" i="1" baseline="-25000" dirty="0"/>
              <a:t>2</a:t>
            </a:r>
            <a:r>
              <a:rPr lang="en-US" altLang="en-US" dirty="0"/>
              <a:t> is the displacement within the page of the inner page table</a:t>
            </a:r>
          </a:p>
          <a:p>
            <a:pPr>
              <a:lnSpc>
                <a:spcPct val="90000"/>
              </a:lnSpc>
            </a:pPr>
            <a:r>
              <a:rPr lang="en-US" altLang="en-US" dirty="0"/>
              <a:t>Known as </a:t>
            </a:r>
            <a:r>
              <a:rPr lang="en-US" altLang="en-US" b="1" dirty="0">
                <a:solidFill>
                  <a:srgbClr val="006699"/>
                </a:solidFill>
                <a:latin typeface="+mj-lt"/>
              </a:rPr>
              <a:t>forward-mapped</a:t>
            </a:r>
            <a:r>
              <a:rPr lang="en-US" altLang="en-US" b="1" dirty="0">
                <a:solidFill>
                  <a:srgbClr val="3366FF"/>
                </a:solidFill>
              </a:rPr>
              <a:t> </a:t>
            </a:r>
            <a:r>
              <a:rPr lang="en-US" altLang="en-US" b="1" dirty="0">
                <a:solidFill>
                  <a:srgbClr val="006699"/>
                </a:solidFill>
                <a:latin typeface="+mj-lt"/>
              </a:rPr>
              <a:t>page</a:t>
            </a:r>
            <a:r>
              <a:rPr lang="en-US" altLang="en-US" b="1" dirty="0">
                <a:solidFill>
                  <a:srgbClr val="3366FF"/>
                </a:solidFill>
              </a:rPr>
              <a:t> </a:t>
            </a:r>
            <a:r>
              <a:rPr lang="en-US" altLang="en-US" b="1" dirty="0">
                <a:solidFill>
                  <a:srgbClr val="006699"/>
                </a:solidFill>
                <a:latin typeface="+mj-lt"/>
              </a:rPr>
              <a:t>table</a:t>
            </a:r>
          </a:p>
        </p:txBody>
      </p:sp>
      <p:pic>
        <p:nvPicPr>
          <p:cNvPr id="44036" name="Picture 5" descr="W:\os-book\OS10\slide-dir\os-figures\in-9_3.jpg">
            <a:extLst>
              <a:ext uri="{FF2B5EF4-FFF2-40B4-BE49-F238E27FC236}">
                <a16:creationId xmlns:a16="http://schemas.microsoft.com/office/drawing/2014/main" id="{E5597039-CFAE-4A07-A550-C966E8BFE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4032250"/>
            <a:ext cx="40909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a:extLst>
              <a:ext uri="{FF2B5EF4-FFF2-40B4-BE49-F238E27FC236}">
                <a16:creationId xmlns:a16="http://schemas.microsoft.com/office/drawing/2014/main" id="{C333A82E-F8D0-4475-A297-B096B84CAA45}"/>
              </a:ext>
            </a:extLst>
          </p:cNvPr>
          <p:cNvSpPr>
            <a:spLocks noGrp="1" noChangeArrowheads="1"/>
          </p:cNvSpPr>
          <p:nvPr>
            <p:ph type="title"/>
          </p:nvPr>
        </p:nvSpPr>
        <p:spPr>
          <a:xfrm>
            <a:off x="1128713" y="236379"/>
            <a:ext cx="7558087" cy="576263"/>
          </a:xfrm>
        </p:spPr>
        <p:txBody>
          <a:bodyPr/>
          <a:lstStyle/>
          <a:p>
            <a:pPr eaLnBrk="1" hangingPunct="1"/>
            <a:r>
              <a:rPr lang="en-US" altLang="en-US" dirty="0"/>
              <a:t>Address-Translation Scheme</a:t>
            </a:r>
            <a:endParaRPr lang="en-US" altLang="en-US" sz="2400" dirty="0"/>
          </a:p>
        </p:txBody>
      </p:sp>
      <p:pic>
        <p:nvPicPr>
          <p:cNvPr id="45059" name="Picture 1035">
            <a:extLst>
              <a:ext uri="{FF2B5EF4-FFF2-40B4-BE49-F238E27FC236}">
                <a16:creationId xmlns:a16="http://schemas.microsoft.com/office/drawing/2014/main" id="{13CF1B26-59FC-4992-8FE3-5FA6738A0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1258888"/>
            <a:ext cx="6389687"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14E85D12-A179-49DD-AB72-1C6EAAF20EF7}"/>
              </a:ext>
            </a:extLst>
          </p:cNvPr>
          <p:cNvSpPr>
            <a:spLocks noGrp="1" noChangeArrowheads="1"/>
          </p:cNvSpPr>
          <p:nvPr>
            <p:ph type="title"/>
          </p:nvPr>
        </p:nvSpPr>
        <p:spPr>
          <a:xfrm>
            <a:off x="1060450" y="228830"/>
            <a:ext cx="6764338" cy="576262"/>
          </a:xfrm>
        </p:spPr>
        <p:txBody>
          <a:bodyPr/>
          <a:lstStyle/>
          <a:p>
            <a:pPr eaLnBrk="1" hangingPunct="1"/>
            <a:r>
              <a:rPr lang="fa-IR" sz="3200" dirty="0">
                <a:effectLst/>
                <a:latin typeface="Calibri" panose="020F0502020204030204" pitchFamily="34" charset="0"/>
                <a:ea typeface="Calibri" panose="020F0502020204030204" pitchFamily="34" charset="0"/>
                <a:cs typeface="B Nazanin" panose="00000400000000000000" pitchFamily="2" charset="-78"/>
              </a:rPr>
              <a:t>پیش زمینه</a:t>
            </a:r>
            <a:endParaRPr lang="en-US" altLang="en-US" dirty="0"/>
          </a:p>
        </p:txBody>
      </p:sp>
      <p:sp>
        <p:nvSpPr>
          <p:cNvPr id="6147" name="Rectangle 1027">
            <a:extLst>
              <a:ext uri="{FF2B5EF4-FFF2-40B4-BE49-F238E27FC236}">
                <a16:creationId xmlns:a16="http://schemas.microsoft.com/office/drawing/2014/main" id="{3919CD36-C961-4D2E-8F87-B9EA333CBE98}"/>
              </a:ext>
            </a:extLst>
          </p:cNvPr>
          <p:cNvSpPr>
            <a:spLocks noGrp="1" noChangeArrowheads="1"/>
          </p:cNvSpPr>
          <p:nvPr>
            <p:ph idx="1"/>
          </p:nvPr>
        </p:nvSpPr>
        <p:spPr>
          <a:xfrm>
            <a:off x="498371" y="1001073"/>
            <a:ext cx="8303272" cy="5438730"/>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اجرای یک برنامه، آن باید از دیسک به حافظه آورده شده و در فرآیندی قرار گیرد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 اصلی و رجیسترها تنها حافظه‌هایی هستند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پردانزده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می‌تواند به طور مستقیم به آن‌ها دسترسی داشته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واحد حافظه تنها جریان</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‌های زیر را می‌بینید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800"/>
              </a:spcAft>
              <a:buFont typeface="Wingdings" panose="05000000000000000000" pitchFamily="2"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آدرس</a:t>
            </a:r>
            <a:r>
              <a:rPr lang="fa-IR" sz="2400" dirty="0">
                <a:latin typeface="Times New Roman" panose="02020603050405020304" pitchFamily="18" charset="0"/>
                <a:ea typeface="Times New Roman" panose="02020603050405020304" pitchFamily="18" charset="0"/>
                <a:cs typeface="B Nazanin" panose="00000400000000000000" pitchFamily="2" charset="-78"/>
              </a:rPr>
              <a:t>ها</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 درخواست خواندن، یا</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آدرس + داده و درخواست نوشتن</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دسترسی به رجیستر در یک سیکل ساعت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پردازنده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(یا کمتر) انجام می‌شود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 اصلی می‌تواند چندین سیکل طول بکشد و باعث توقف</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Stall</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پردازنده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شود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buFont typeface="Wingdings" panose="05000000000000000000" pitchFamily="2"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کش بین حافظه اصلی و رجیسترهای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پردازنده برای کمتر کردن توقف</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قرار می‌گیرد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اطمینان از عملکرد صحیح، حفاظت از حافظه ضروری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685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A0137AD-9BFB-4AF6-88F4-0341356C952B}"/>
              </a:ext>
            </a:extLst>
          </p:cNvPr>
          <p:cNvSpPr>
            <a:spLocks noGrp="1"/>
          </p:cNvSpPr>
          <p:nvPr>
            <p:ph type="title"/>
          </p:nvPr>
        </p:nvSpPr>
        <p:spPr>
          <a:xfrm>
            <a:off x="536575" y="155805"/>
            <a:ext cx="8229600" cy="576262"/>
          </a:xfrm>
        </p:spPr>
        <p:txBody>
          <a:bodyPr/>
          <a:lstStyle/>
          <a:p>
            <a:r>
              <a:rPr lang="en-US" altLang="en-US" dirty="0"/>
              <a:t>64-bit Logical Address Space</a:t>
            </a:r>
          </a:p>
        </p:txBody>
      </p:sp>
      <p:sp>
        <p:nvSpPr>
          <p:cNvPr id="53251" name="Content Placeholder 2">
            <a:extLst>
              <a:ext uri="{FF2B5EF4-FFF2-40B4-BE49-F238E27FC236}">
                <a16:creationId xmlns:a16="http://schemas.microsoft.com/office/drawing/2014/main" id="{6995B49D-2FA5-4651-BAD7-7BD98CB71E8C}"/>
              </a:ext>
            </a:extLst>
          </p:cNvPr>
          <p:cNvSpPr>
            <a:spLocks noGrp="1"/>
          </p:cNvSpPr>
          <p:nvPr>
            <p:ph idx="1"/>
          </p:nvPr>
        </p:nvSpPr>
        <p:spPr>
          <a:xfrm>
            <a:off x="875685" y="1130300"/>
            <a:ext cx="7596512" cy="5087938"/>
          </a:xfrm>
        </p:spPr>
        <p:txBody>
          <a:bodyPr/>
          <a:lstStyle/>
          <a:p>
            <a:pPr>
              <a:defRPr/>
            </a:pPr>
            <a:r>
              <a:rPr lang="en-US" altLang="en-US" dirty="0"/>
              <a:t>Even two-level paging scheme not sufficient</a:t>
            </a:r>
          </a:p>
          <a:p>
            <a:pPr>
              <a:defRPr/>
            </a:pPr>
            <a:r>
              <a:rPr lang="en-US" altLang="en-US" dirty="0"/>
              <a:t>If page size is 4 KB (2</a:t>
            </a:r>
            <a:r>
              <a:rPr lang="en-US" altLang="en-US" baseline="30000" dirty="0"/>
              <a:t>12</a:t>
            </a:r>
            <a:r>
              <a:rPr lang="en-US" altLang="en-US" dirty="0"/>
              <a:t>)</a:t>
            </a:r>
          </a:p>
          <a:p>
            <a:pPr lvl="1">
              <a:defRPr/>
            </a:pPr>
            <a:r>
              <a:rPr lang="en-US" altLang="en-US" dirty="0"/>
              <a:t>Then page table has 2</a:t>
            </a:r>
            <a:r>
              <a:rPr lang="en-US" altLang="en-US" baseline="30000" dirty="0"/>
              <a:t>52</a:t>
            </a:r>
            <a:r>
              <a:rPr lang="en-US" altLang="en-US" dirty="0"/>
              <a:t> entries</a:t>
            </a:r>
          </a:p>
          <a:p>
            <a:pPr lvl="1">
              <a:defRPr/>
            </a:pPr>
            <a:r>
              <a:rPr lang="en-US" altLang="en-US" dirty="0"/>
              <a:t>If two level scheme, inner page tables could be 2</a:t>
            </a:r>
            <a:r>
              <a:rPr lang="en-US" altLang="en-US" baseline="30000" dirty="0"/>
              <a:t>10</a:t>
            </a:r>
            <a:r>
              <a:rPr lang="en-US" altLang="en-US" dirty="0"/>
              <a:t> 4-byte entries</a:t>
            </a:r>
          </a:p>
          <a:p>
            <a:pPr lvl="1">
              <a:defRPr/>
            </a:pPr>
            <a:r>
              <a:rPr lang="en-US" altLang="en-US" dirty="0"/>
              <a:t>Address would look like</a:t>
            </a:r>
          </a:p>
          <a:p>
            <a:pPr lvl="1">
              <a:defRPr/>
            </a:pPr>
            <a:endParaRPr lang="en-US" altLang="en-US" dirty="0"/>
          </a:p>
          <a:p>
            <a:pPr lvl="1">
              <a:defRPr/>
            </a:pPr>
            <a:endParaRPr lang="en-US" altLang="en-US" dirty="0"/>
          </a:p>
          <a:p>
            <a:pPr marL="457200" lvl="1" indent="0">
              <a:buFont typeface="Monotype Sorts" pitchFamily="-84" charset="2"/>
              <a:buNone/>
              <a:defRPr/>
            </a:pPr>
            <a:endParaRPr lang="en-US" altLang="en-US" dirty="0"/>
          </a:p>
          <a:p>
            <a:pPr lvl="1">
              <a:defRPr/>
            </a:pPr>
            <a:r>
              <a:rPr lang="en-US" altLang="en-US" dirty="0"/>
              <a:t>Outer page table has 2</a:t>
            </a:r>
            <a:r>
              <a:rPr lang="en-US" altLang="en-US" baseline="30000" dirty="0"/>
              <a:t>42</a:t>
            </a:r>
            <a:r>
              <a:rPr lang="en-US" altLang="en-US" dirty="0"/>
              <a:t> entries or 2</a:t>
            </a:r>
            <a:r>
              <a:rPr lang="en-US" altLang="en-US" baseline="30000" dirty="0"/>
              <a:t>44</a:t>
            </a:r>
            <a:r>
              <a:rPr lang="en-US" altLang="en-US" dirty="0"/>
              <a:t> bytes</a:t>
            </a:r>
          </a:p>
          <a:p>
            <a:pPr lvl="1">
              <a:defRPr/>
            </a:pPr>
            <a:r>
              <a:rPr lang="en-US" altLang="en-US" dirty="0"/>
              <a:t>One solution is to add a 2</a:t>
            </a:r>
            <a:r>
              <a:rPr lang="en-US" altLang="en-US" baseline="30000" dirty="0"/>
              <a:t>nd</a:t>
            </a:r>
            <a:r>
              <a:rPr lang="en-US" altLang="en-US" dirty="0"/>
              <a:t> outer page table</a:t>
            </a:r>
          </a:p>
          <a:p>
            <a:pPr lvl="1">
              <a:defRPr/>
            </a:pPr>
            <a:r>
              <a:rPr lang="en-US" altLang="en-US" dirty="0"/>
              <a:t>But in the following example the 2</a:t>
            </a:r>
            <a:r>
              <a:rPr lang="en-US" altLang="en-US" baseline="30000" dirty="0"/>
              <a:t>nd</a:t>
            </a:r>
            <a:r>
              <a:rPr lang="en-US" altLang="en-US" dirty="0"/>
              <a:t> outer page table is still 2</a:t>
            </a:r>
            <a:r>
              <a:rPr lang="en-US" altLang="en-US" baseline="30000" dirty="0"/>
              <a:t>34</a:t>
            </a:r>
            <a:r>
              <a:rPr lang="en-US" altLang="en-US" dirty="0"/>
              <a:t> bytes in size</a:t>
            </a:r>
          </a:p>
          <a:p>
            <a:pPr lvl="2">
              <a:defRPr/>
            </a:pPr>
            <a:r>
              <a:rPr lang="en-US" altLang="en-US" dirty="0"/>
              <a:t>And possibly 4 memory access to get to one physical memory location</a:t>
            </a:r>
          </a:p>
          <a:p>
            <a:pPr lvl="1">
              <a:defRPr/>
            </a:pPr>
            <a:endParaRPr lang="en-US" altLang="en-US" dirty="0"/>
          </a:p>
        </p:txBody>
      </p:sp>
      <p:pic>
        <p:nvPicPr>
          <p:cNvPr id="46084" name="Picture 5" descr="W:\os-book\OS10\slide-dir\os-figures\in-9_5.jpg">
            <a:extLst>
              <a:ext uri="{FF2B5EF4-FFF2-40B4-BE49-F238E27FC236}">
                <a16:creationId xmlns:a16="http://schemas.microsoft.com/office/drawing/2014/main" id="{F2F6A35A-E5D7-44DA-A8DD-7A4A4C040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176588"/>
            <a:ext cx="37195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E72B140-73C1-45D7-A700-AF2CED785759}"/>
              </a:ext>
            </a:extLst>
          </p:cNvPr>
          <p:cNvSpPr>
            <a:spLocks noGrp="1" noChangeArrowheads="1"/>
          </p:cNvSpPr>
          <p:nvPr>
            <p:ph type="title"/>
          </p:nvPr>
        </p:nvSpPr>
        <p:spPr>
          <a:xfrm>
            <a:off x="865188" y="144075"/>
            <a:ext cx="7821612" cy="576262"/>
          </a:xfrm>
        </p:spPr>
        <p:txBody>
          <a:bodyPr/>
          <a:lstStyle/>
          <a:p>
            <a:pPr eaLnBrk="1" hangingPunct="1"/>
            <a:r>
              <a:rPr lang="en-US" altLang="en-US" dirty="0"/>
              <a:t>Three-level Paging Scheme</a:t>
            </a:r>
          </a:p>
        </p:txBody>
      </p:sp>
      <p:pic>
        <p:nvPicPr>
          <p:cNvPr id="47107" name="Picture 6">
            <a:extLst>
              <a:ext uri="{FF2B5EF4-FFF2-40B4-BE49-F238E27FC236}">
                <a16:creationId xmlns:a16="http://schemas.microsoft.com/office/drawing/2014/main" id="{7E3EC9BD-BFCB-4762-8CAD-CDA7B8856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293813"/>
            <a:ext cx="52419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a:extLst>
              <a:ext uri="{FF2B5EF4-FFF2-40B4-BE49-F238E27FC236}">
                <a16:creationId xmlns:a16="http://schemas.microsoft.com/office/drawing/2014/main" id="{0A0D3728-9A51-44F1-B179-28CC3F55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3130550"/>
            <a:ext cx="5486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861803E-D597-4AFE-86BA-0284614A63EB}"/>
              </a:ext>
            </a:extLst>
          </p:cNvPr>
          <p:cNvSpPr>
            <a:spLocks noGrp="1" noChangeArrowheads="1"/>
          </p:cNvSpPr>
          <p:nvPr>
            <p:ph type="title"/>
          </p:nvPr>
        </p:nvSpPr>
        <p:spPr>
          <a:xfrm>
            <a:off x="846138" y="222674"/>
            <a:ext cx="7840662" cy="576262"/>
          </a:xfrm>
        </p:spPr>
        <p:txBody>
          <a:bodyPr/>
          <a:lstStyle/>
          <a:p>
            <a:pPr eaLnBrk="1" hangingPunct="1"/>
            <a:r>
              <a:rPr lang="en-US" altLang="en-US" dirty="0"/>
              <a:t>Hashed Page Tables</a:t>
            </a:r>
          </a:p>
        </p:txBody>
      </p:sp>
      <p:sp>
        <p:nvSpPr>
          <p:cNvPr id="48131" name="Rectangle 3">
            <a:extLst>
              <a:ext uri="{FF2B5EF4-FFF2-40B4-BE49-F238E27FC236}">
                <a16:creationId xmlns:a16="http://schemas.microsoft.com/office/drawing/2014/main" id="{48CD62E4-797E-49CD-97C9-0D732152E634}"/>
              </a:ext>
            </a:extLst>
          </p:cNvPr>
          <p:cNvSpPr>
            <a:spLocks noGrp="1" noChangeArrowheads="1"/>
          </p:cNvSpPr>
          <p:nvPr>
            <p:ph idx="1"/>
          </p:nvPr>
        </p:nvSpPr>
        <p:spPr>
          <a:xfrm>
            <a:off x="903288" y="1141413"/>
            <a:ext cx="7626350" cy="4722812"/>
          </a:xfrm>
        </p:spPr>
        <p:txBody>
          <a:bodyPr/>
          <a:lstStyle/>
          <a:p>
            <a:r>
              <a:rPr lang="en-US" altLang="en-US" dirty="0"/>
              <a:t>Common in address spaces &gt; 32 bits</a:t>
            </a:r>
          </a:p>
          <a:p>
            <a:r>
              <a:rPr lang="en-US" altLang="en-US" dirty="0"/>
              <a:t>The virtual page number is hashed into a page table</a:t>
            </a:r>
          </a:p>
          <a:p>
            <a:pPr lvl="1"/>
            <a:r>
              <a:rPr lang="en-US" altLang="en-US" dirty="0"/>
              <a:t>This page table contains a chain of elements hashing to the same location</a:t>
            </a:r>
          </a:p>
          <a:p>
            <a:r>
              <a:rPr lang="en-US" altLang="en-US" dirty="0"/>
              <a:t>Each element contains (1) the virtual page number (2) the value of the mapped page frame (3) a pointer to the next element</a:t>
            </a:r>
          </a:p>
          <a:p>
            <a:r>
              <a:rPr lang="en-US" altLang="en-US" dirty="0"/>
              <a:t>Virtual page numbers are compared in this chain searching for a match</a:t>
            </a:r>
          </a:p>
          <a:p>
            <a:pPr lvl="1"/>
            <a:r>
              <a:rPr lang="en-US" altLang="en-US" dirty="0"/>
              <a:t>If a match is found, the corresponding physical frame is extracted</a:t>
            </a:r>
          </a:p>
          <a:p>
            <a:r>
              <a:rPr lang="en-US" altLang="en-US" dirty="0"/>
              <a:t>Variation for 64-bit addresses is </a:t>
            </a:r>
            <a:r>
              <a:rPr lang="en-US" altLang="en-US" b="1" dirty="0">
                <a:solidFill>
                  <a:srgbClr val="006699"/>
                </a:solidFill>
                <a:latin typeface="+mj-lt"/>
              </a:rPr>
              <a:t>clustered</a:t>
            </a:r>
            <a:r>
              <a:rPr lang="en-US" altLang="en-US" b="1" dirty="0">
                <a:solidFill>
                  <a:srgbClr val="3366FF"/>
                </a:solidFill>
              </a:rPr>
              <a:t> </a:t>
            </a:r>
            <a:r>
              <a:rPr lang="en-US" altLang="en-US" b="1" dirty="0">
                <a:solidFill>
                  <a:srgbClr val="006699"/>
                </a:solidFill>
                <a:latin typeface="+mj-lt"/>
              </a:rPr>
              <a:t>page</a:t>
            </a:r>
            <a:r>
              <a:rPr lang="en-US" altLang="en-US" b="1" dirty="0">
                <a:solidFill>
                  <a:srgbClr val="3366FF"/>
                </a:solidFill>
              </a:rPr>
              <a:t> </a:t>
            </a:r>
            <a:r>
              <a:rPr lang="en-US" altLang="en-US" b="1" dirty="0">
                <a:solidFill>
                  <a:srgbClr val="006699"/>
                </a:solidFill>
                <a:latin typeface="+mj-lt"/>
              </a:rPr>
              <a:t>tables</a:t>
            </a:r>
          </a:p>
          <a:p>
            <a:pPr lvl="1"/>
            <a:r>
              <a:rPr lang="en-US" altLang="en-US" dirty="0"/>
              <a:t>Similar to hashed but each entry refers to several pages (such as 16) rather than 1</a:t>
            </a:r>
          </a:p>
          <a:p>
            <a:pPr lvl="1"/>
            <a:r>
              <a:rPr lang="en-US" altLang="en-US" dirty="0"/>
              <a:t>Especially useful for </a:t>
            </a:r>
            <a:r>
              <a:rPr lang="en-US" altLang="en-US" b="1" dirty="0">
                <a:solidFill>
                  <a:srgbClr val="006699"/>
                </a:solidFill>
                <a:latin typeface="+mj-lt"/>
              </a:rPr>
              <a:t>sparse</a:t>
            </a:r>
            <a:r>
              <a:rPr lang="en-US" altLang="en-US" dirty="0"/>
              <a:t> address spaces (where memory references are non-contiguous and scattered)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A6FA55B-1C89-4FAF-8777-9EF53CBB92B5}"/>
              </a:ext>
            </a:extLst>
          </p:cNvPr>
          <p:cNvSpPr>
            <a:spLocks noGrp="1" noChangeArrowheads="1"/>
          </p:cNvSpPr>
          <p:nvPr>
            <p:ph type="title"/>
          </p:nvPr>
        </p:nvSpPr>
        <p:spPr>
          <a:xfrm>
            <a:off x="457200" y="236379"/>
            <a:ext cx="8229600" cy="576263"/>
          </a:xfrm>
        </p:spPr>
        <p:txBody>
          <a:bodyPr/>
          <a:lstStyle/>
          <a:p>
            <a:pPr eaLnBrk="1" hangingPunct="1"/>
            <a:r>
              <a:rPr lang="en-US" altLang="en-US" dirty="0"/>
              <a:t>Hashed Page Table</a:t>
            </a:r>
            <a:endParaRPr lang="en-US" altLang="en-US" sz="2400" dirty="0"/>
          </a:p>
        </p:txBody>
      </p:sp>
      <p:pic>
        <p:nvPicPr>
          <p:cNvPr id="49155" name="Picture 6">
            <a:extLst>
              <a:ext uri="{FF2B5EF4-FFF2-40B4-BE49-F238E27FC236}">
                <a16:creationId xmlns:a16="http://schemas.microsoft.com/office/drawing/2014/main" id="{D2F7DD6F-2A50-4270-B701-86EE15BF7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1274763"/>
            <a:ext cx="66167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C2EE1F7-80AE-4AE9-B1C5-B0DAB9FC6228}"/>
              </a:ext>
            </a:extLst>
          </p:cNvPr>
          <p:cNvSpPr>
            <a:spLocks noGrp="1" noChangeArrowheads="1"/>
          </p:cNvSpPr>
          <p:nvPr>
            <p:ph type="title"/>
          </p:nvPr>
        </p:nvSpPr>
        <p:spPr>
          <a:xfrm>
            <a:off x="457200" y="227048"/>
            <a:ext cx="8229600" cy="576263"/>
          </a:xfrm>
        </p:spPr>
        <p:txBody>
          <a:bodyPr/>
          <a:lstStyle/>
          <a:p>
            <a:pPr eaLnBrk="1" hangingPunct="1"/>
            <a:r>
              <a:rPr lang="en-US" altLang="en-US" dirty="0"/>
              <a:t>Inverted Page Table</a:t>
            </a:r>
          </a:p>
        </p:txBody>
      </p:sp>
      <p:sp>
        <p:nvSpPr>
          <p:cNvPr id="50179" name="Rectangle 3">
            <a:extLst>
              <a:ext uri="{FF2B5EF4-FFF2-40B4-BE49-F238E27FC236}">
                <a16:creationId xmlns:a16="http://schemas.microsoft.com/office/drawing/2014/main" id="{A433C570-E431-49CB-92BC-66AFF909B51E}"/>
              </a:ext>
            </a:extLst>
          </p:cNvPr>
          <p:cNvSpPr>
            <a:spLocks noGrp="1" noChangeArrowheads="1"/>
          </p:cNvSpPr>
          <p:nvPr>
            <p:ph idx="1"/>
          </p:nvPr>
        </p:nvSpPr>
        <p:spPr>
          <a:xfrm>
            <a:off x="839755" y="1152525"/>
            <a:ext cx="7697755" cy="4792663"/>
          </a:xfrm>
        </p:spPr>
        <p:txBody>
          <a:bodyPr/>
          <a:lstStyle/>
          <a:p>
            <a:r>
              <a:rPr lang="en-US" altLang="en-US" dirty="0"/>
              <a:t>Rather than each process having a page table and keeping track of all possible logical pages, track all physical pages</a:t>
            </a:r>
          </a:p>
          <a:p>
            <a:r>
              <a:rPr lang="en-US" altLang="en-US" dirty="0"/>
              <a:t>One entry for each real page of memory</a:t>
            </a:r>
          </a:p>
          <a:p>
            <a:r>
              <a:rPr lang="en-US" altLang="en-US" dirty="0"/>
              <a:t>Entry consists of the virtual address of the page stored in that real memory location, with information about the process that owns that page</a:t>
            </a:r>
          </a:p>
          <a:p>
            <a:r>
              <a:rPr lang="en-US" altLang="en-US" dirty="0"/>
              <a:t>Decreases memory needed to store each page table, but increases time needed to search the table when a page reference occurs</a:t>
            </a:r>
          </a:p>
          <a:p>
            <a:r>
              <a:rPr lang="en-US" altLang="en-US" dirty="0"/>
              <a:t>Use hash table to limit the search to one — or at most a few — page-table entries</a:t>
            </a:r>
          </a:p>
          <a:p>
            <a:pPr lvl="1"/>
            <a:r>
              <a:rPr lang="en-US" altLang="en-US" dirty="0"/>
              <a:t>TLB can accelerate access</a:t>
            </a:r>
          </a:p>
          <a:p>
            <a:r>
              <a:rPr lang="en-US" altLang="en-US" dirty="0"/>
              <a:t>But how to implement shared memory?</a:t>
            </a:r>
          </a:p>
          <a:p>
            <a:pPr lvl="1"/>
            <a:r>
              <a:rPr lang="en-US" altLang="en-US" dirty="0"/>
              <a:t>One mapping of a virtual address to the shared physical address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9CA5047-53DC-42C0-8BA2-9A66CB1D12EB}"/>
              </a:ext>
            </a:extLst>
          </p:cNvPr>
          <p:cNvSpPr>
            <a:spLocks noGrp="1" noChangeArrowheads="1"/>
          </p:cNvSpPr>
          <p:nvPr>
            <p:ph type="title"/>
          </p:nvPr>
        </p:nvSpPr>
        <p:spPr>
          <a:xfrm>
            <a:off x="958850" y="238549"/>
            <a:ext cx="7791450" cy="576262"/>
          </a:xfrm>
        </p:spPr>
        <p:txBody>
          <a:bodyPr/>
          <a:lstStyle/>
          <a:p>
            <a:pPr eaLnBrk="1" hangingPunct="1"/>
            <a:r>
              <a:rPr lang="en-US" altLang="en-US" dirty="0"/>
              <a:t>Inverted Page Table Architecture</a:t>
            </a:r>
            <a:endParaRPr lang="en-US" altLang="en-US" sz="2400" dirty="0"/>
          </a:p>
        </p:txBody>
      </p:sp>
      <p:pic>
        <p:nvPicPr>
          <p:cNvPr id="51203" name="Picture 6">
            <a:extLst>
              <a:ext uri="{FF2B5EF4-FFF2-40B4-BE49-F238E27FC236}">
                <a16:creationId xmlns:a16="http://schemas.microsoft.com/office/drawing/2014/main" id="{CD658555-7800-4FD5-8FAB-B83171CC6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1274763"/>
            <a:ext cx="60579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B640008-8A0F-4095-A1E5-C46DAA379D9F}"/>
              </a:ext>
            </a:extLst>
          </p:cNvPr>
          <p:cNvSpPr>
            <a:spLocks noGrp="1" noChangeArrowheads="1"/>
          </p:cNvSpPr>
          <p:nvPr>
            <p:ph type="title"/>
          </p:nvPr>
        </p:nvSpPr>
        <p:spPr>
          <a:xfrm>
            <a:off x="730250" y="235762"/>
            <a:ext cx="7956550" cy="576262"/>
          </a:xfrm>
        </p:spPr>
        <p:txBody>
          <a:bodyPr/>
          <a:lstStyle/>
          <a:p>
            <a:pPr eaLnBrk="1" hangingPunct="1"/>
            <a:r>
              <a:rPr lang="en-US" altLang="en-US" dirty="0"/>
              <a:t>Oracle SPARC Solaris</a:t>
            </a:r>
          </a:p>
        </p:txBody>
      </p:sp>
      <p:sp>
        <p:nvSpPr>
          <p:cNvPr id="52227" name="Rectangle 3">
            <a:extLst>
              <a:ext uri="{FF2B5EF4-FFF2-40B4-BE49-F238E27FC236}">
                <a16:creationId xmlns:a16="http://schemas.microsoft.com/office/drawing/2014/main" id="{5135B7B9-6301-4A12-B99C-26450427112F}"/>
              </a:ext>
            </a:extLst>
          </p:cNvPr>
          <p:cNvSpPr>
            <a:spLocks noGrp="1" noChangeArrowheads="1"/>
          </p:cNvSpPr>
          <p:nvPr>
            <p:ph idx="1"/>
          </p:nvPr>
        </p:nvSpPr>
        <p:spPr>
          <a:xfrm>
            <a:off x="802433" y="1035050"/>
            <a:ext cx="7679094" cy="5062538"/>
          </a:xfrm>
        </p:spPr>
        <p:txBody>
          <a:bodyPr/>
          <a:lstStyle/>
          <a:p>
            <a:r>
              <a:rPr lang="en-US" altLang="en-US" dirty="0"/>
              <a:t>Consider modern, 64-bit operating system example with tightly integrated HW</a:t>
            </a:r>
          </a:p>
          <a:p>
            <a:pPr lvl="1"/>
            <a:r>
              <a:rPr lang="en-US" altLang="en-US" dirty="0"/>
              <a:t>Goals are efficiency, low overhead</a:t>
            </a:r>
          </a:p>
          <a:p>
            <a:r>
              <a:rPr lang="en-US" altLang="en-US" dirty="0"/>
              <a:t>Based on hashing, but more complex</a:t>
            </a:r>
          </a:p>
          <a:p>
            <a:r>
              <a:rPr lang="en-US" altLang="en-US" dirty="0"/>
              <a:t>Two hash tables</a:t>
            </a:r>
          </a:p>
          <a:p>
            <a:pPr lvl="1"/>
            <a:r>
              <a:rPr lang="en-US" altLang="en-US" dirty="0"/>
              <a:t>One kernel and one for all user processes</a:t>
            </a:r>
          </a:p>
          <a:p>
            <a:pPr lvl="1"/>
            <a:r>
              <a:rPr lang="en-US" altLang="en-US" dirty="0"/>
              <a:t>Each maps memory addresses from virtual to physical memory</a:t>
            </a:r>
          </a:p>
          <a:p>
            <a:pPr lvl="1"/>
            <a:r>
              <a:rPr lang="en-US" altLang="en-US" dirty="0"/>
              <a:t>Each entry represents a contiguous area of mapped virtual memory,</a:t>
            </a:r>
          </a:p>
          <a:p>
            <a:pPr lvl="2"/>
            <a:r>
              <a:rPr lang="en-US" altLang="en-US" dirty="0"/>
              <a:t>More efficient than having a separate hash-table entry for each page</a:t>
            </a:r>
          </a:p>
          <a:p>
            <a:pPr lvl="1"/>
            <a:r>
              <a:rPr lang="en-US" altLang="en-US" dirty="0"/>
              <a:t>Each entry has  base address and  span (indicating the number of pages the entry represents)</a:t>
            </a:r>
          </a:p>
          <a:p>
            <a:endParaRPr lang="en-US" altLang="en-US"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894A6E0-2CAC-4979-BD85-249A83CF4CA1}"/>
              </a:ext>
            </a:extLst>
          </p:cNvPr>
          <p:cNvSpPr>
            <a:spLocks noGrp="1" noChangeArrowheads="1"/>
          </p:cNvSpPr>
          <p:nvPr>
            <p:ph type="title"/>
          </p:nvPr>
        </p:nvSpPr>
        <p:spPr>
          <a:xfrm>
            <a:off x="762000" y="235762"/>
            <a:ext cx="7956550" cy="576262"/>
          </a:xfrm>
        </p:spPr>
        <p:txBody>
          <a:bodyPr/>
          <a:lstStyle/>
          <a:p>
            <a:pPr eaLnBrk="1" hangingPunct="1"/>
            <a:r>
              <a:rPr lang="en-US" altLang="en-US" dirty="0"/>
              <a:t>Oracle SPARC Solaris (Cont.)</a:t>
            </a:r>
          </a:p>
        </p:txBody>
      </p:sp>
      <p:sp>
        <p:nvSpPr>
          <p:cNvPr id="53251" name="Rectangle 3">
            <a:extLst>
              <a:ext uri="{FF2B5EF4-FFF2-40B4-BE49-F238E27FC236}">
                <a16:creationId xmlns:a16="http://schemas.microsoft.com/office/drawing/2014/main" id="{AACE2AFC-0A3F-4D7B-9F31-60AAF284E684}"/>
              </a:ext>
            </a:extLst>
          </p:cNvPr>
          <p:cNvSpPr>
            <a:spLocks noGrp="1" noChangeArrowheads="1"/>
          </p:cNvSpPr>
          <p:nvPr>
            <p:ph idx="1"/>
          </p:nvPr>
        </p:nvSpPr>
        <p:spPr>
          <a:xfrm>
            <a:off x="830425" y="1096963"/>
            <a:ext cx="7665876" cy="5062537"/>
          </a:xfrm>
        </p:spPr>
        <p:txBody>
          <a:bodyPr/>
          <a:lstStyle/>
          <a:p>
            <a:r>
              <a:rPr lang="en-US" altLang="en-US" dirty="0"/>
              <a:t>TLB holds translation table entries (TTEs) for fast hardware lookups</a:t>
            </a:r>
          </a:p>
          <a:p>
            <a:pPr lvl="1"/>
            <a:r>
              <a:rPr lang="en-US" altLang="en-US" dirty="0"/>
              <a:t>A cache of TTEs reside in a translation storage buffer (TSB)</a:t>
            </a:r>
          </a:p>
          <a:p>
            <a:pPr lvl="2"/>
            <a:r>
              <a:rPr lang="en-US" altLang="en-US" dirty="0"/>
              <a:t>Includes an entry per recently accessed page</a:t>
            </a:r>
          </a:p>
          <a:p>
            <a:r>
              <a:rPr lang="en-US" altLang="en-US" dirty="0"/>
              <a:t>Virtual address reference causes TLB search </a:t>
            </a:r>
          </a:p>
          <a:p>
            <a:pPr lvl="1"/>
            <a:r>
              <a:rPr lang="en-US" altLang="en-US" dirty="0"/>
              <a:t>If miss, hardware walks the in-memory TSB looking for the TTE corresponding to the address</a:t>
            </a:r>
          </a:p>
          <a:p>
            <a:pPr lvl="2"/>
            <a:r>
              <a:rPr lang="en-US" altLang="en-US" dirty="0"/>
              <a:t>If match found, the CPU copies the TSB entry into the TLB and translation completes</a:t>
            </a:r>
          </a:p>
          <a:p>
            <a:pPr lvl="2"/>
            <a:r>
              <a:rPr lang="en-US" altLang="en-US" dirty="0"/>
              <a:t>If no match found, kernel interrupted to search the hash table</a:t>
            </a:r>
          </a:p>
          <a:p>
            <a:pPr lvl="3"/>
            <a:r>
              <a:rPr lang="en-US" altLang="en-US" dirty="0"/>
              <a:t>The kernel then creates a TTE from the appropriate hash table and stores it in the TSB, Interrupt handler returns control to the MMU, which completes the address translation. </a:t>
            </a:r>
          </a:p>
          <a:p>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D2ACB3-978E-4C92-8147-5A9751FD5084}"/>
              </a:ext>
            </a:extLst>
          </p:cNvPr>
          <p:cNvSpPr>
            <a:spLocks noGrp="1" noChangeArrowheads="1"/>
          </p:cNvSpPr>
          <p:nvPr>
            <p:ph type="title"/>
          </p:nvPr>
        </p:nvSpPr>
        <p:spPr>
          <a:xfrm>
            <a:off x="488950" y="231035"/>
            <a:ext cx="8229600" cy="576262"/>
          </a:xfrm>
        </p:spPr>
        <p:txBody>
          <a:bodyPr/>
          <a:lstStyle/>
          <a:p>
            <a:pPr eaLnBrk="1" hangingPunct="1"/>
            <a:r>
              <a:rPr lang="en-US" altLang="en-US" dirty="0"/>
              <a:t>Swapping</a:t>
            </a:r>
          </a:p>
        </p:txBody>
      </p:sp>
      <p:sp>
        <p:nvSpPr>
          <p:cNvPr id="54275" name="Rectangle 3">
            <a:extLst>
              <a:ext uri="{FF2B5EF4-FFF2-40B4-BE49-F238E27FC236}">
                <a16:creationId xmlns:a16="http://schemas.microsoft.com/office/drawing/2014/main" id="{70D0E06F-7484-4112-A8C2-84609CEC1DF6}"/>
              </a:ext>
            </a:extLst>
          </p:cNvPr>
          <p:cNvSpPr>
            <a:spLocks noGrp="1" noChangeArrowheads="1"/>
          </p:cNvSpPr>
          <p:nvPr>
            <p:ph idx="1"/>
          </p:nvPr>
        </p:nvSpPr>
        <p:spPr>
          <a:xfrm>
            <a:off x="849086" y="1122363"/>
            <a:ext cx="7679094" cy="5067300"/>
          </a:xfrm>
        </p:spPr>
        <p:txBody>
          <a:bodyPr/>
          <a:lstStyle/>
          <a:p>
            <a:r>
              <a:rPr lang="en-US" altLang="en-US" dirty="0"/>
              <a:t>A process can be </a:t>
            </a:r>
            <a:r>
              <a:rPr lang="en-US" altLang="en-US" b="1" dirty="0">
                <a:solidFill>
                  <a:srgbClr val="006699"/>
                </a:solidFill>
                <a:latin typeface="+mj-lt"/>
              </a:rPr>
              <a:t>swapped</a:t>
            </a:r>
            <a:r>
              <a:rPr lang="en-US" altLang="en-US" dirty="0"/>
              <a:t> temporarily out of memory to a backing store, and then brought </a:t>
            </a:r>
            <a:r>
              <a:rPr lang="en-US" altLang="en-US" b="1" dirty="0">
                <a:solidFill>
                  <a:srgbClr val="006699"/>
                </a:solidFill>
                <a:latin typeface="+mj-lt"/>
              </a:rPr>
              <a:t>back</a:t>
            </a:r>
            <a:r>
              <a:rPr lang="en-US" altLang="en-US" dirty="0"/>
              <a:t> into memory for continued execution</a:t>
            </a:r>
          </a:p>
          <a:p>
            <a:pPr lvl="1"/>
            <a:r>
              <a:rPr lang="en-US" altLang="en-US" dirty="0"/>
              <a:t>Total physical memory space of processes can exceed physical memory</a:t>
            </a:r>
          </a:p>
          <a:p>
            <a:r>
              <a:rPr lang="en-US" altLang="en-US" b="1" dirty="0">
                <a:solidFill>
                  <a:srgbClr val="006699"/>
                </a:solidFill>
                <a:latin typeface="+mj-lt"/>
              </a:rPr>
              <a:t>Backing</a:t>
            </a:r>
            <a:r>
              <a:rPr lang="en-US" altLang="en-US" b="1" dirty="0">
                <a:solidFill>
                  <a:srgbClr val="3366FF"/>
                </a:solidFill>
              </a:rPr>
              <a:t> </a:t>
            </a:r>
            <a:r>
              <a:rPr lang="en-US" altLang="en-US" b="1" dirty="0">
                <a:solidFill>
                  <a:srgbClr val="006699"/>
                </a:solidFill>
                <a:latin typeface="+mj-lt"/>
              </a:rPr>
              <a:t>store</a:t>
            </a:r>
            <a:r>
              <a:rPr lang="en-US" altLang="en-US" dirty="0">
                <a:solidFill>
                  <a:srgbClr val="3366FF"/>
                </a:solidFill>
              </a:rPr>
              <a:t> </a:t>
            </a:r>
            <a:r>
              <a:rPr lang="en-US" altLang="en-US" dirty="0"/>
              <a:t>– fast disk large enough to accommodate copies of all memory images for all users; must provide direct access to these memory images</a:t>
            </a:r>
          </a:p>
          <a:p>
            <a:r>
              <a:rPr lang="en-US" altLang="en-US" b="1" dirty="0">
                <a:solidFill>
                  <a:srgbClr val="006699"/>
                </a:solidFill>
                <a:latin typeface="+mj-lt"/>
              </a:rPr>
              <a:t>Roll</a:t>
            </a:r>
            <a:r>
              <a:rPr lang="en-US" altLang="en-US" b="1" dirty="0">
                <a:solidFill>
                  <a:srgbClr val="3366FF"/>
                </a:solidFill>
              </a:rPr>
              <a:t> </a:t>
            </a:r>
            <a:r>
              <a:rPr lang="en-US" altLang="en-US" b="1" dirty="0">
                <a:solidFill>
                  <a:srgbClr val="006699"/>
                </a:solidFill>
                <a:latin typeface="+mj-lt"/>
              </a:rPr>
              <a:t>out</a:t>
            </a:r>
            <a:r>
              <a:rPr lang="en-US" altLang="en-US" b="1" dirty="0">
                <a:solidFill>
                  <a:srgbClr val="3366FF"/>
                </a:solidFill>
              </a:rPr>
              <a:t>, </a:t>
            </a:r>
            <a:r>
              <a:rPr lang="en-US" altLang="en-US" b="1" dirty="0">
                <a:solidFill>
                  <a:srgbClr val="006699"/>
                </a:solidFill>
                <a:latin typeface="+mj-lt"/>
              </a:rPr>
              <a:t>roll</a:t>
            </a:r>
            <a:r>
              <a:rPr lang="en-US" altLang="en-US" b="1" dirty="0">
                <a:solidFill>
                  <a:srgbClr val="3366FF"/>
                </a:solidFill>
              </a:rPr>
              <a:t> </a:t>
            </a:r>
            <a:r>
              <a:rPr lang="en-US" altLang="en-US" b="1" dirty="0">
                <a:solidFill>
                  <a:srgbClr val="006699"/>
                </a:solidFill>
                <a:latin typeface="+mj-lt"/>
              </a:rPr>
              <a:t>in</a:t>
            </a:r>
            <a:r>
              <a:rPr lang="en-US" altLang="en-US" dirty="0">
                <a:solidFill>
                  <a:srgbClr val="3366FF"/>
                </a:solidFill>
              </a:rPr>
              <a:t> </a:t>
            </a:r>
            <a:r>
              <a:rPr lang="en-US" altLang="en-US" dirty="0"/>
              <a:t>– swapping variant used for priority-based scheduling algorithms; lower-priority process is swapped out so higher-priority process can be loaded and executed</a:t>
            </a:r>
          </a:p>
          <a:p>
            <a:r>
              <a:rPr lang="en-US" altLang="en-US" dirty="0"/>
              <a:t>Major part of swap time is transfer time; total transfer time is directly proportional to the amount of memory swapped</a:t>
            </a:r>
          </a:p>
          <a:p>
            <a:r>
              <a:rPr lang="en-US" altLang="en-US" dirty="0"/>
              <a:t>System maintains a </a:t>
            </a:r>
            <a:r>
              <a:rPr lang="en-US" altLang="en-US" b="1" dirty="0">
                <a:solidFill>
                  <a:srgbClr val="006699"/>
                </a:solidFill>
                <a:latin typeface="+mj-lt"/>
              </a:rPr>
              <a:t>ready</a:t>
            </a:r>
            <a:r>
              <a:rPr lang="en-US" altLang="en-US" b="1" dirty="0">
                <a:solidFill>
                  <a:srgbClr val="3366FF"/>
                </a:solidFill>
              </a:rPr>
              <a:t> </a:t>
            </a:r>
            <a:r>
              <a:rPr lang="en-US" altLang="en-US" b="1" dirty="0">
                <a:solidFill>
                  <a:srgbClr val="006699"/>
                </a:solidFill>
                <a:latin typeface="+mj-lt"/>
              </a:rPr>
              <a:t>queue</a:t>
            </a:r>
            <a:r>
              <a:rPr lang="en-US" altLang="en-US" dirty="0">
                <a:solidFill>
                  <a:srgbClr val="3366FF"/>
                </a:solidFill>
              </a:rPr>
              <a:t> </a:t>
            </a:r>
            <a:r>
              <a:rPr lang="en-US" altLang="en-US" dirty="0"/>
              <a:t>of ready-to-run processes which have memory images on disk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BA59C4B-F6E7-4D32-835B-148AD82608A9}"/>
              </a:ext>
            </a:extLst>
          </p:cNvPr>
          <p:cNvSpPr>
            <a:spLocks noGrp="1" noChangeArrowheads="1"/>
          </p:cNvSpPr>
          <p:nvPr>
            <p:ph type="title"/>
          </p:nvPr>
        </p:nvSpPr>
        <p:spPr>
          <a:xfrm>
            <a:off x="488950" y="238549"/>
            <a:ext cx="8229600" cy="576262"/>
          </a:xfrm>
        </p:spPr>
        <p:txBody>
          <a:bodyPr/>
          <a:lstStyle/>
          <a:p>
            <a:pPr eaLnBrk="1" hangingPunct="1"/>
            <a:r>
              <a:rPr lang="en-US" altLang="en-US" dirty="0"/>
              <a:t>Swapping (Cont.)</a:t>
            </a:r>
          </a:p>
        </p:txBody>
      </p:sp>
      <p:sp>
        <p:nvSpPr>
          <p:cNvPr id="55299" name="Rectangle 3">
            <a:extLst>
              <a:ext uri="{FF2B5EF4-FFF2-40B4-BE49-F238E27FC236}">
                <a16:creationId xmlns:a16="http://schemas.microsoft.com/office/drawing/2014/main" id="{4F0C41DA-0E38-48B2-8F80-9B1CA64B8125}"/>
              </a:ext>
            </a:extLst>
          </p:cNvPr>
          <p:cNvSpPr>
            <a:spLocks noGrp="1" noChangeArrowheads="1"/>
          </p:cNvSpPr>
          <p:nvPr>
            <p:ph idx="1"/>
          </p:nvPr>
        </p:nvSpPr>
        <p:spPr>
          <a:xfrm>
            <a:off x="839754" y="1101725"/>
            <a:ext cx="7697755" cy="5067300"/>
          </a:xfrm>
        </p:spPr>
        <p:txBody>
          <a:bodyPr/>
          <a:lstStyle/>
          <a:p>
            <a:r>
              <a:rPr lang="en-US" altLang="en-US" dirty="0"/>
              <a:t>Does the swapped out process need to swap back in to same physical addresses?</a:t>
            </a:r>
          </a:p>
          <a:p>
            <a:r>
              <a:rPr lang="en-US" altLang="en-US" dirty="0"/>
              <a:t>Depends on address binding method</a:t>
            </a:r>
          </a:p>
          <a:p>
            <a:pPr lvl="1"/>
            <a:r>
              <a:rPr lang="en-US" altLang="en-US" dirty="0"/>
              <a:t>Plus consider pending I/O to / from process memory space</a:t>
            </a:r>
          </a:p>
          <a:p>
            <a:r>
              <a:rPr lang="en-US" altLang="en-US" dirty="0"/>
              <a:t>Modified versions of swapping are found on many systems (i.e., UNIX, Linux, and Windows)</a:t>
            </a:r>
          </a:p>
          <a:p>
            <a:pPr lvl="1"/>
            <a:r>
              <a:rPr lang="en-US" altLang="en-US" dirty="0"/>
              <a:t>Swapping normally disabled</a:t>
            </a:r>
          </a:p>
          <a:p>
            <a:pPr lvl="1"/>
            <a:r>
              <a:rPr lang="en-US" altLang="en-US" dirty="0"/>
              <a:t>Started if more than threshold amount of memory allocated</a:t>
            </a:r>
          </a:p>
          <a:p>
            <a:pPr lvl="1"/>
            <a:r>
              <a:rPr lang="en-US" altLang="en-US" dirty="0"/>
              <a:t>Disabled again once memory demand reduced below threshold</a:t>
            </a:r>
          </a:p>
          <a:p>
            <a:pPr>
              <a:buFont typeface="Monotype Sorts" pitchFamily="-84" charset="2"/>
              <a:buNone/>
            </a:pPr>
            <a:endParaRPr lang="en-US" alt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E119B86-5C5B-4A93-AC7C-158FC121EE16}"/>
              </a:ext>
            </a:extLst>
          </p:cNvPr>
          <p:cNvSpPr>
            <a:spLocks noGrp="1" noChangeArrowheads="1"/>
          </p:cNvSpPr>
          <p:nvPr>
            <p:ph type="title"/>
          </p:nvPr>
        </p:nvSpPr>
        <p:spPr>
          <a:xfrm>
            <a:off x="1265238" y="224685"/>
            <a:ext cx="6559550" cy="576262"/>
          </a:xfrm>
        </p:spPr>
        <p:txBody>
          <a:bodyPr/>
          <a:lstStyle/>
          <a:p>
            <a:pPr eaLnBrk="1" hangingPunct="1"/>
            <a:r>
              <a:rPr lang="fa-IR" sz="3200" dirty="0">
                <a:effectLst/>
                <a:latin typeface="Calibri" panose="020F0502020204030204" pitchFamily="34" charset="0"/>
                <a:ea typeface="Calibri" panose="020F0502020204030204" pitchFamily="34" charset="0"/>
                <a:cs typeface="B Nazanin" panose="00000400000000000000" pitchFamily="2" charset="-78"/>
              </a:rPr>
              <a:t>محافظت</a:t>
            </a:r>
            <a:endParaRPr lang="en-US" altLang="en-US" dirty="0"/>
          </a:p>
        </p:txBody>
      </p:sp>
      <p:pic>
        <p:nvPicPr>
          <p:cNvPr id="7172" name="Picture 5" descr="W:\os-book\OS10\slide-dir\os-figures\9_01.jpg">
            <a:extLst>
              <a:ext uri="{FF2B5EF4-FFF2-40B4-BE49-F238E27FC236}">
                <a16:creationId xmlns:a16="http://schemas.microsoft.com/office/drawing/2014/main" id="{AFDDF805-A4EF-4AEB-B1EC-649AE0885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43" y="3262589"/>
            <a:ext cx="32639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E758276-5620-467D-B5A9-469FC8A394A2}"/>
              </a:ext>
            </a:extLst>
          </p:cNvPr>
          <p:cNvSpPr txBox="1"/>
          <p:nvPr/>
        </p:nvSpPr>
        <p:spPr>
          <a:xfrm>
            <a:off x="349134" y="1062507"/>
            <a:ext cx="8445731" cy="3043205"/>
          </a:xfrm>
          <a:prstGeom prst="rect">
            <a:avLst/>
          </a:prstGeom>
          <a:noFill/>
        </p:spPr>
        <p:txBody>
          <a:bodyPr wrap="square">
            <a:spAutoFit/>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باید مطمئن شویم که یک فرآیند فقط بتواند به آدرس‌های موجود در فضای آدرس خود دسترسی پیدا کند</a:t>
            </a:r>
            <a:endParaRPr lang="fa-IR"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ما می‌توانیم این حفاظت را با استفاده از یک جفت رجیستر </a:t>
            </a:r>
            <a:r>
              <a:rPr lang="ar-SA" sz="2800" b="1" dirty="0">
                <a:effectLst/>
                <a:latin typeface="Calibri" panose="020F0502020204030204" pitchFamily="34" charset="0"/>
                <a:ea typeface="Calibri" panose="020F0502020204030204" pitchFamily="34" charset="0"/>
                <a:cs typeface="B Nazanin" panose="00000400000000000000" pitchFamily="2" charset="-78"/>
              </a:rPr>
              <a:t>پایه</a:t>
            </a:r>
            <a:r>
              <a:rPr lang="fa-IR" sz="2800" b="1" dirty="0">
                <a:effectLst/>
                <a:latin typeface="Calibri" panose="020F0502020204030204" pitchFamily="34" charset="0"/>
                <a:ea typeface="Calibri" panose="020F0502020204030204" pitchFamily="34" charset="0"/>
                <a:cs typeface="B Nazanin" panose="00000400000000000000" pitchFamily="2" charset="-78"/>
              </a:rPr>
              <a:t> </a:t>
            </a:r>
            <a:r>
              <a:rPr lang="en-US" sz="2800" b="1" dirty="0">
                <a:effectLst/>
                <a:latin typeface="Calibri" panose="020F0502020204030204" pitchFamily="34" charset="0"/>
                <a:ea typeface="Calibri" panose="020F0502020204030204" pitchFamily="34" charset="0"/>
                <a:cs typeface="B Nazanin" panose="00000400000000000000" pitchFamily="2" charset="-78"/>
              </a:rPr>
              <a:t>base</a:t>
            </a:r>
            <a:r>
              <a:rPr lang="ar-SA" sz="2800" dirty="0">
                <a:effectLst/>
                <a:latin typeface="Calibri" panose="020F0502020204030204" pitchFamily="34" charset="0"/>
                <a:ea typeface="Calibri" panose="020F0502020204030204" pitchFamily="34" charset="0"/>
                <a:cs typeface="B Nazanin" panose="00000400000000000000" pitchFamily="2" charset="-78"/>
              </a:rPr>
              <a:t> و </a:t>
            </a:r>
            <a:r>
              <a:rPr lang="ar-SA" sz="2800" b="1" dirty="0">
                <a:effectLst/>
                <a:latin typeface="Calibri" panose="020F0502020204030204" pitchFamily="34" charset="0"/>
                <a:ea typeface="Calibri" panose="020F0502020204030204" pitchFamily="34" charset="0"/>
                <a:cs typeface="B Nazanin" panose="00000400000000000000" pitchFamily="2" charset="-78"/>
              </a:rPr>
              <a:t>محدوده</a:t>
            </a:r>
            <a:r>
              <a:rPr lang="ar-SA" sz="2800" dirty="0">
                <a:effectLst/>
                <a:latin typeface="Calibri" panose="020F0502020204030204" pitchFamily="34" charset="0"/>
                <a:ea typeface="Calibri" panose="020F0502020204030204" pitchFamily="34" charset="0"/>
                <a:cs typeface="B Nazanin" panose="00000400000000000000" pitchFamily="2" charset="-78"/>
              </a:rPr>
              <a:t> </a:t>
            </a:r>
            <a:r>
              <a:rPr lang="en-US" sz="2800" dirty="0">
                <a:effectLst/>
                <a:latin typeface="Calibri" panose="020F0502020204030204" pitchFamily="34" charset="0"/>
                <a:ea typeface="Calibri" panose="020F0502020204030204" pitchFamily="34" charset="0"/>
                <a:cs typeface="B Nazanin" panose="00000400000000000000" pitchFamily="2" charset="-78"/>
              </a:rPr>
              <a:t>limit </a:t>
            </a:r>
            <a:r>
              <a:rPr lang="fa-IR" sz="2800" dirty="0">
                <a:effectLst/>
                <a:latin typeface="Calibri" panose="020F0502020204030204" pitchFamily="34" charset="0"/>
                <a:ea typeface="Calibri" panose="020F0502020204030204" pitchFamily="34" charset="0"/>
                <a:cs typeface="B Nazanin" panose="00000400000000000000" pitchFamily="2" charset="-78"/>
              </a:rPr>
              <a:t> </a:t>
            </a:r>
            <a:r>
              <a:rPr lang="ar-SA" sz="2800" dirty="0">
                <a:effectLst/>
                <a:latin typeface="Calibri" panose="020F0502020204030204" pitchFamily="34" charset="0"/>
                <a:ea typeface="Calibri" panose="020F0502020204030204" pitchFamily="34" charset="0"/>
                <a:cs typeface="B Nazanin" panose="00000400000000000000" pitchFamily="2" charset="-78"/>
              </a:rPr>
              <a:t>ارائه دهیم که فضای آدرس منطقی یک فرآیند را تعریف می‌کنند</a:t>
            </a:r>
            <a:r>
              <a:rPr lang="en-US" sz="2800" dirty="0">
                <a:effectLst/>
                <a:latin typeface="Calibri" panose="020F0502020204030204" pitchFamily="34" charset="0"/>
                <a:ea typeface="Calibri" panose="020F0502020204030204" pitchFamily="34" charset="0"/>
                <a:cs typeface="B Nazanin" panose="00000400000000000000" pitchFamily="2" charset="-78"/>
              </a:rPr>
              <a:t>.</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028BA8-06B9-45E5-8D07-E0D431ECFD59}"/>
              </a:ext>
            </a:extLst>
          </p:cNvPr>
          <p:cNvSpPr txBox="1"/>
          <p:nvPr/>
        </p:nvSpPr>
        <p:spPr>
          <a:xfrm>
            <a:off x="3531203" y="3745523"/>
            <a:ext cx="5263662" cy="2397451"/>
          </a:xfrm>
          <a:prstGeom prst="rect">
            <a:avLst/>
          </a:prstGeom>
          <a:noFill/>
        </p:spPr>
        <p:txBody>
          <a:bodyPr wrap="square">
            <a:spAutoFit/>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fa-IR" sz="2800" dirty="0">
                <a:latin typeface="Calibri" panose="020F0502020204030204" pitchFamily="34" charset="0"/>
                <a:cs typeface="B Nazanin" panose="00000400000000000000" pitchFamily="2" charset="-78"/>
              </a:rPr>
              <a:t>به عنوان مثال، اگر ثبات پایه 300040 داشته باشد و رجیستر محدود 120900 باشد، برنامه می تواند به طور قانونی به همه آدرس ها از 300040 تا 420939 دسترسی داشته باشد.</a:t>
            </a:r>
            <a:endParaRPr lang="en-US" sz="2800" dirty="0">
              <a:latin typeface="Calibri" panose="020F0502020204030204" pitchFamily="34" charset="0"/>
              <a:cs typeface="B Nazanin" panose="00000400000000000000"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421CF3F-82BB-4386-898B-2EEB6506DDD6}"/>
              </a:ext>
            </a:extLst>
          </p:cNvPr>
          <p:cNvSpPr>
            <a:spLocks noGrp="1" noChangeArrowheads="1"/>
          </p:cNvSpPr>
          <p:nvPr>
            <p:ph type="title"/>
          </p:nvPr>
        </p:nvSpPr>
        <p:spPr>
          <a:xfrm>
            <a:off x="817563" y="229218"/>
            <a:ext cx="7869237" cy="576262"/>
          </a:xfrm>
        </p:spPr>
        <p:txBody>
          <a:bodyPr/>
          <a:lstStyle/>
          <a:p>
            <a:pPr eaLnBrk="1" hangingPunct="1"/>
            <a:r>
              <a:rPr lang="en-US" altLang="en-US" dirty="0"/>
              <a:t>Schematic View of Swapping</a:t>
            </a:r>
            <a:endParaRPr lang="en-US" altLang="en-US" sz="2400" dirty="0"/>
          </a:p>
        </p:txBody>
      </p:sp>
      <p:pic>
        <p:nvPicPr>
          <p:cNvPr id="56323" name="Picture 4" descr="8">
            <a:extLst>
              <a:ext uri="{FF2B5EF4-FFF2-40B4-BE49-F238E27FC236}">
                <a16:creationId xmlns:a16="http://schemas.microsoft.com/office/drawing/2014/main" id="{0F3A3C22-04AE-4A1C-8813-C9697C3F0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400175"/>
            <a:ext cx="509905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2EDC249-C4AD-41C4-880C-E8A3ACCA383F}"/>
              </a:ext>
            </a:extLst>
          </p:cNvPr>
          <p:cNvSpPr>
            <a:spLocks noGrp="1"/>
          </p:cNvSpPr>
          <p:nvPr>
            <p:ph type="title"/>
          </p:nvPr>
        </p:nvSpPr>
        <p:spPr>
          <a:xfrm>
            <a:off x="869950" y="241336"/>
            <a:ext cx="8037513" cy="576262"/>
          </a:xfrm>
        </p:spPr>
        <p:txBody>
          <a:bodyPr/>
          <a:lstStyle/>
          <a:p>
            <a:r>
              <a:rPr lang="en-US" altLang="en-US" sz="3000" dirty="0"/>
              <a:t>Context Switch Time including Swapping</a:t>
            </a:r>
          </a:p>
        </p:txBody>
      </p:sp>
      <p:sp>
        <p:nvSpPr>
          <p:cNvPr id="57347" name="Content Placeholder 2">
            <a:extLst>
              <a:ext uri="{FF2B5EF4-FFF2-40B4-BE49-F238E27FC236}">
                <a16:creationId xmlns:a16="http://schemas.microsoft.com/office/drawing/2014/main" id="{28066BB3-D576-4F4E-8D24-67AEA3D6A5EC}"/>
              </a:ext>
            </a:extLst>
          </p:cNvPr>
          <p:cNvSpPr>
            <a:spLocks noGrp="1"/>
          </p:cNvSpPr>
          <p:nvPr>
            <p:ph idx="1"/>
          </p:nvPr>
        </p:nvSpPr>
        <p:spPr>
          <a:xfrm>
            <a:off x="869950" y="1112838"/>
            <a:ext cx="7686221" cy="4754562"/>
          </a:xfrm>
        </p:spPr>
        <p:txBody>
          <a:bodyPr/>
          <a:lstStyle/>
          <a:p>
            <a:r>
              <a:rPr lang="en-US" altLang="en-US" dirty="0"/>
              <a:t>If next processes to be put on CPU is not in memory, need to swap out a process and swap in target process</a:t>
            </a:r>
          </a:p>
          <a:p>
            <a:r>
              <a:rPr lang="en-US" altLang="en-US" dirty="0"/>
              <a:t>Context switch time can then be very high</a:t>
            </a:r>
          </a:p>
          <a:p>
            <a:r>
              <a:rPr lang="en-US" altLang="en-US" dirty="0"/>
              <a:t>100MB process swapping to hard disk with transfer rate of 50MB/sec</a:t>
            </a:r>
          </a:p>
          <a:p>
            <a:pPr lvl="1"/>
            <a:r>
              <a:rPr lang="en-US" altLang="en-US" dirty="0"/>
              <a:t>Swap out time of 2000 </a:t>
            </a:r>
            <a:r>
              <a:rPr lang="en-US" altLang="en-US" dirty="0" err="1"/>
              <a:t>ms</a:t>
            </a:r>
            <a:endParaRPr lang="en-US" altLang="en-US" dirty="0"/>
          </a:p>
          <a:p>
            <a:pPr lvl="1"/>
            <a:r>
              <a:rPr lang="en-US" altLang="en-US" dirty="0"/>
              <a:t>Plus swap in of same sized process</a:t>
            </a:r>
          </a:p>
          <a:p>
            <a:pPr lvl="1"/>
            <a:r>
              <a:rPr lang="en-US" altLang="en-US" dirty="0"/>
              <a:t>Total context switch swapping component time of 4000ms (4 seconds)</a:t>
            </a:r>
          </a:p>
          <a:p>
            <a:r>
              <a:rPr lang="en-US" altLang="en-US" dirty="0"/>
              <a:t>Can reduce if reduce size of memory swapped – by knowing how much memory really being used</a:t>
            </a:r>
          </a:p>
          <a:p>
            <a:pPr lvl="1"/>
            <a:r>
              <a:rPr lang="en-US" altLang="en-US" dirty="0"/>
              <a:t>System calls to inform OS of memory use via </a:t>
            </a:r>
            <a:r>
              <a:rPr lang="en-US" altLang="en-US" dirty="0" err="1">
                <a:latin typeface="Courier New" panose="02070309020205020404" pitchFamily="49" charset="0"/>
                <a:cs typeface="Courier New" panose="02070309020205020404" pitchFamily="49" charset="0"/>
              </a:rPr>
              <a:t>request_memory</a:t>
            </a:r>
            <a:r>
              <a:rPr lang="en-US" altLang="en-US" dirty="0">
                <a:latin typeface="Courier New" panose="02070309020205020404" pitchFamily="49" charset="0"/>
                <a:cs typeface="Courier New" panose="02070309020205020404" pitchFamily="49" charset="0"/>
              </a:rPr>
              <a:t>() </a:t>
            </a:r>
            <a:r>
              <a:rPr lang="en-US" altLang="en-US" dirty="0"/>
              <a:t>and </a:t>
            </a:r>
            <a:r>
              <a:rPr lang="en-US" altLang="en-US" dirty="0" err="1">
                <a:latin typeface="Courier New" panose="02070309020205020404" pitchFamily="49" charset="0"/>
                <a:cs typeface="Courier New" panose="02070309020205020404" pitchFamily="49" charset="0"/>
              </a:rPr>
              <a:t>release_memory</a:t>
            </a:r>
            <a:r>
              <a:rPr lang="en-US" altLang="en-US" dirty="0">
                <a:latin typeface="Courier New" panose="02070309020205020404" pitchFamily="49" charset="0"/>
                <a:cs typeface="Courier New" panose="02070309020205020404" pitchFamily="49" charset="0"/>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E6FCBF9-24F1-4406-894F-17942C5BC74D}"/>
              </a:ext>
            </a:extLst>
          </p:cNvPr>
          <p:cNvSpPr>
            <a:spLocks noGrp="1"/>
          </p:cNvSpPr>
          <p:nvPr>
            <p:ph type="title"/>
          </p:nvPr>
        </p:nvSpPr>
        <p:spPr>
          <a:xfrm>
            <a:off x="1046809" y="232005"/>
            <a:ext cx="7635875" cy="576262"/>
          </a:xfrm>
        </p:spPr>
        <p:txBody>
          <a:bodyPr/>
          <a:lstStyle/>
          <a:p>
            <a:r>
              <a:rPr lang="en-US" altLang="en-US" sz="2800" dirty="0"/>
              <a:t>Context Switch Time and Swapping (Cont.)</a:t>
            </a:r>
          </a:p>
        </p:txBody>
      </p:sp>
      <p:sp>
        <p:nvSpPr>
          <p:cNvPr id="58371" name="Content Placeholder 2">
            <a:extLst>
              <a:ext uri="{FF2B5EF4-FFF2-40B4-BE49-F238E27FC236}">
                <a16:creationId xmlns:a16="http://schemas.microsoft.com/office/drawing/2014/main" id="{24681AA8-7211-4633-A995-73D1EB5808C8}"/>
              </a:ext>
            </a:extLst>
          </p:cNvPr>
          <p:cNvSpPr>
            <a:spLocks noGrp="1"/>
          </p:cNvSpPr>
          <p:nvPr>
            <p:ph idx="1"/>
          </p:nvPr>
        </p:nvSpPr>
        <p:spPr>
          <a:xfrm>
            <a:off x="821094" y="1160463"/>
            <a:ext cx="7635875" cy="4754562"/>
          </a:xfrm>
        </p:spPr>
        <p:txBody>
          <a:bodyPr/>
          <a:lstStyle/>
          <a:p>
            <a:r>
              <a:rPr lang="en-US" altLang="en-US" dirty="0"/>
              <a:t>Other constraints as well on swapping</a:t>
            </a:r>
          </a:p>
          <a:p>
            <a:pPr lvl="1"/>
            <a:r>
              <a:rPr lang="en-US" altLang="en-US" dirty="0"/>
              <a:t>Pending I/O – can’t swap out as I/O would occur to wrong process</a:t>
            </a:r>
          </a:p>
          <a:p>
            <a:pPr lvl="1"/>
            <a:r>
              <a:rPr lang="en-US" altLang="en-US" dirty="0"/>
              <a:t>Or always transfer I/O to kernel space, then to I/O device</a:t>
            </a:r>
          </a:p>
          <a:p>
            <a:pPr lvl="2"/>
            <a:r>
              <a:rPr lang="en-US" altLang="en-US" dirty="0"/>
              <a:t>Known as </a:t>
            </a:r>
            <a:r>
              <a:rPr lang="en-US" altLang="en-US" b="1" dirty="0">
                <a:solidFill>
                  <a:srgbClr val="006699"/>
                </a:solidFill>
                <a:latin typeface="+mj-lt"/>
              </a:rPr>
              <a:t>double</a:t>
            </a:r>
            <a:r>
              <a:rPr lang="en-US" altLang="en-US" b="1" dirty="0">
                <a:solidFill>
                  <a:srgbClr val="3366FF"/>
                </a:solidFill>
              </a:rPr>
              <a:t> </a:t>
            </a:r>
            <a:r>
              <a:rPr lang="en-US" altLang="en-US" b="1" dirty="0">
                <a:solidFill>
                  <a:srgbClr val="006699"/>
                </a:solidFill>
                <a:latin typeface="+mj-lt"/>
              </a:rPr>
              <a:t>buffering</a:t>
            </a:r>
            <a:r>
              <a:rPr lang="en-US" altLang="en-US" dirty="0"/>
              <a:t>, adds overhead</a:t>
            </a:r>
          </a:p>
          <a:p>
            <a:r>
              <a:rPr lang="en-US" altLang="en-US" dirty="0"/>
              <a:t>Standard swapping not used in modern operating systems</a:t>
            </a:r>
          </a:p>
          <a:p>
            <a:pPr lvl="1"/>
            <a:r>
              <a:rPr lang="en-US" altLang="en-US" dirty="0"/>
              <a:t>But modified version common</a:t>
            </a:r>
          </a:p>
          <a:p>
            <a:pPr lvl="2"/>
            <a:r>
              <a:rPr lang="en-US" altLang="en-US" dirty="0"/>
              <a:t>Swap only when free memory extremely low</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09CE51F-64DD-4B8D-BF31-A2E470ED93E2}"/>
              </a:ext>
            </a:extLst>
          </p:cNvPr>
          <p:cNvSpPr>
            <a:spLocks noGrp="1"/>
          </p:cNvSpPr>
          <p:nvPr>
            <p:ph type="title"/>
          </p:nvPr>
        </p:nvSpPr>
        <p:spPr>
          <a:xfrm>
            <a:off x="488950" y="232005"/>
            <a:ext cx="8229600" cy="576262"/>
          </a:xfrm>
        </p:spPr>
        <p:txBody>
          <a:bodyPr/>
          <a:lstStyle/>
          <a:p>
            <a:r>
              <a:rPr lang="en-US" altLang="en-US" dirty="0"/>
              <a:t>Swapping on Mobile Systems</a:t>
            </a:r>
          </a:p>
        </p:txBody>
      </p:sp>
      <p:sp>
        <p:nvSpPr>
          <p:cNvPr id="59395" name="Content Placeholder 2">
            <a:extLst>
              <a:ext uri="{FF2B5EF4-FFF2-40B4-BE49-F238E27FC236}">
                <a16:creationId xmlns:a16="http://schemas.microsoft.com/office/drawing/2014/main" id="{76533EDA-BAFB-4F4B-AD8D-AB780E3CC378}"/>
              </a:ext>
            </a:extLst>
          </p:cNvPr>
          <p:cNvSpPr>
            <a:spLocks noGrp="1"/>
          </p:cNvSpPr>
          <p:nvPr>
            <p:ph idx="1"/>
          </p:nvPr>
        </p:nvSpPr>
        <p:spPr>
          <a:xfrm>
            <a:off x="845101" y="1060450"/>
            <a:ext cx="7723187" cy="4935538"/>
          </a:xfrm>
        </p:spPr>
        <p:txBody>
          <a:bodyPr/>
          <a:lstStyle/>
          <a:p>
            <a:r>
              <a:rPr lang="en-US" altLang="en-US" dirty="0"/>
              <a:t>Not typically supported</a:t>
            </a:r>
          </a:p>
          <a:p>
            <a:pPr lvl="1"/>
            <a:r>
              <a:rPr lang="en-US" altLang="en-US" dirty="0"/>
              <a:t>Flash memory based</a:t>
            </a:r>
          </a:p>
          <a:p>
            <a:pPr lvl="2"/>
            <a:r>
              <a:rPr lang="en-US" altLang="en-US" dirty="0"/>
              <a:t>Small amount of space</a:t>
            </a:r>
          </a:p>
          <a:p>
            <a:pPr lvl="2"/>
            <a:r>
              <a:rPr lang="en-US" altLang="en-US" dirty="0"/>
              <a:t>Limited number of write cycles</a:t>
            </a:r>
          </a:p>
          <a:p>
            <a:pPr lvl="2"/>
            <a:r>
              <a:rPr lang="en-US" altLang="en-US" dirty="0"/>
              <a:t>Poor throughput between flash memory and CPU on mobile platform</a:t>
            </a:r>
          </a:p>
          <a:p>
            <a:r>
              <a:rPr lang="en-US" altLang="en-US" dirty="0"/>
              <a:t>Instead use other methods to free memory if low</a:t>
            </a:r>
          </a:p>
          <a:p>
            <a:pPr lvl="1"/>
            <a:r>
              <a:rPr lang="en-US" altLang="en-US" dirty="0"/>
              <a:t>iOS </a:t>
            </a:r>
            <a:r>
              <a:rPr lang="en-US" altLang="en-US" b="1" i="1" dirty="0"/>
              <a:t>asks</a:t>
            </a:r>
            <a:r>
              <a:rPr lang="en-US" altLang="en-US" dirty="0"/>
              <a:t> apps to voluntarily relinquish allocated memory</a:t>
            </a:r>
          </a:p>
          <a:p>
            <a:pPr lvl="2"/>
            <a:r>
              <a:rPr lang="en-US" altLang="en-US" dirty="0"/>
              <a:t>Read-only data thrown out and reloaded from flash if needed</a:t>
            </a:r>
          </a:p>
          <a:p>
            <a:pPr lvl="2"/>
            <a:r>
              <a:rPr lang="en-US" altLang="en-US" dirty="0"/>
              <a:t>Failure to free can result in termination</a:t>
            </a:r>
          </a:p>
          <a:p>
            <a:pPr lvl="1"/>
            <a:r>
              <a:rPr lang="en-US" altLang="en-US" dirty="0"/>
              <a:t>Android terminates apps if low free memory, but first writes </a:t>
            </a:r>
            <a:r>
              <a:rPr lang="en-US" altLang="en-US" b="1" dirty="0">
                <a:solidFill>
                  <a:srgbClr val="006699"/>
                </a:solidFill>
                <a:latin typeface="+mj-lt"/>
              </a:rPr>
              <a:t>application</a:t>
            </a:r>
            <a:r>
              <a:rPr lang="en-US" altLang="en-US" b="1" dirty="0">
                <a:solidFill>
                  <a:srgbClr val="3366FF"/>
                </a:solidFill>
              </a:rPr>
              <a:t> </a:t>
            </a:r>
            <a:r>
              <a:rPr lang="en-US" altLang="en-US" b="1" dirty="0">
                <a:solidFill>
                  <a:srgbClr val="006699"/>
                </a:solidFill>
                <a:latin typeface="+mj-lt"/>
              </a:rPr>
              <a:t>state</a:t>
            </a:r>
            <a:r>
              <a:rPr lang="en-US" altLang="en-US" dirty="0"/>
              <a:t> to flash for fast restart</a:t>
            </a:r>
          </a:p>
          <a:p>
            <a:pPr lvl="1"/>
            <a:r>
              <a:rPr lang="en-US" altLang="en-US" dirty="0"/>
              <a:t>Both OSes support paging as discussed below</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24735D7-A004-488D-9911-97DF52D6334B}"/>
              </a:ext>
            </a:extLst>
          </p:cNvPr>
          <p:cNvSpPr>
            <a:spLocks noGrp="1" noChangeArrowheads="1"/>
          </p:cNvSpPr>
          <p:nvPr>
            <p:ph type="title"/>
          </p:nvPr>
        </p:nvSpPr>
        <p:spPr>
          <a:xfrm>
            <a:off x="817563" y="238549"/>
            <a:ext cx="7869237" cy="576262"/>
          </a:xfrm>
        </p:spPr>
        <p:txBody>
          <a:bodyPr/>
          <a:lstStyle/>
          <a:p>
            <a:pPr eaLnBrk="1" hangingPunct="1"/>
            <a:r>
              <a:rPr lang="en-US" altLang="en-US" dirty="0"/>
              <a:t>Swapping with Paging</a:t>
            </a:r>
            <a:endParaRPr lang="en-US" altLang="en-US" sz="2400" dirty="0"/>
          </a:p>
        </p:txBody>
      </p:sp>
      <p:pic>
        <p:nvPicPr>
          <p:cNvPr id="60419" name="Picture 2" descr="W:\os-book\OS10\slide-dir\os-figures\9_20.jpg">
            <a:extLst>
              <a:ext uri="{FF2B5EF4-FFF2-40B4-BE49-F238E27FC236}">
                <a16:creationId xmlns:a16="http://schemas.microsoft.com/office/drawing/2014/main" id="{D7C55644-50F2-4074-8699-2BE71EB4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295400"/>
            <a:ext cx="4875212"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B652F6E-8935-4E03-8244-BD24D7F2BA81}"/>
              </a:ext>
            </a:extLst>
          </p:cNvPr>
          <p:cNvSpPr>
            <a:spLocks noGrp="1" noChangeArrowheads="1"/>
          </p:cNvSpPr>
          <p:nvPr>
            <p:ph type="title"/>
          </p:nvPr>
        </p:nvSpPr>
        <p:spPr>
          <a:xfrm>
            <a:off x="858416" y="226854"/>
            <a:ext cx="7876009" cy="576263"/>
          </a:xfrm>
        </p:spPr>
        <p:txBody>
          <a:bodyPr/>
          <a:lstStyle/>
          <a:p>
            <a:pPr eaLnBrk="1" hangingPunct="1"/>
            <a:r>
              <a:rPr lang="en-US" altLang="en-US" sz="2600" dirty="0"/>
              <a:t>Example: The Intel 32 and 64-bit Architectures</a:t>
            </a:r>
          </a:p>
        </p:txBody>
      </p:sp>
      <p:sp>
        <p:nvSpPr>
          <p:cNvPr id="61443" name="Rectangle 3">
            <a:extLst>
              <a:ext uri="{FF2B5EF4-FFF2-40B4-BE49-F238E27FC236}">
                <a16:creationId xmlns:a16="http://schemas.microsoft.com/office/drawing/2014/main" id="{241EA058-298F-4E9F-B388-B239FEEFE4A9}"/>
              </a:ext>
            </a:extLst>
          </p:cNvPr>
          <p:cNvSpPr>
            <a:spLocks noGrp="1" noChangeArrowheads="1"/>
          </p:cNvSpPr>
          <p:nvPr>
            <p:ph idx="1"/>
          </p:nvPr>
        </p:nvSpPr>
        <p:spPr>
          <a:xfrm>
            <a:off x="830423" y="1233488"/>
            <a:ext cx="7669765" cy="4530725"/>
          </a:xfrm>
        </p:spPr>
        <p:txBody>
          <a:bodyPr/>
          <a:lstStyle/>
          <a:p>
            <a:r>
              <a:rPr lang="en-US" altLang="en-US" dirty="0"/>
              <a:t>Dominant industry chips</a:t>
            </a:r>
          </a:p>
          <a:p>
            <a:r>
              <a:rPr lang="en-US" altLang="en-US" dirty="0"/>
              <a:t>Pentium CPUs are 32-bit and called IA-32 architecture</a:t>
            </a:r>
          </a:p>
          <a:p>
            <a:r>
              <a:rPr lang="en-US" altLang="en-US" dirty="0"/>
              <a:t>Current Intel CPUs are 64-bit and called IA-64 architecture</a:t>
            </a:r>
          </a:p>
          <a:p>
            <a:r>
              <a:rPr lang="en-US" altLang="en-US" dirty="0"/>
              <a:t>Many variations in the chips, cover the main ideas here</a:t>
            </a:r>
          </a:p>
          <a:p>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DB4188C-D822-4667-96B6-5A34F27480B0}"/>
              </a:ext>
            </a:extLst>
          </p:cNvPr>
          <p:cNvSpPr>
            <a:spLocks noGrp="1" noChangeArrowheads="1"/>
          </p:cNvSpPr>
          <p:nvPr>
            <p:ph type="title"/>
          </p:nvPr>
        </p:nvSpPr>
        <p:spPr>
          <a:xfrm>
            <a:off x="921721" y="232005"/>
            <a:ext cx="7607300" cy="576262"/>
          </a:xfrm>
        </p:spPr>
        <p:txBody>
          <a:bodyPr/>
          <a:lstStyle/>
          <a:p>
            <a:pPr eaLnBrk="1" hangingPunct="1"/>
            <a:r>
              <a:rPr lang="en-US" altLang="en-US" sz="2800" dirty="0"/>
              <a:t>Example: The Intel IA-32 Architecture</a:t>
            </a:r>
          </a:p>
        </p:txBody>
      </p:sp>
      <p:sp>
        <p:nvSpPr>
          <p:cNvPr id="62467" name="Rectangle 3">
            <a:extLst>
              <a:ext uri="{FF2B5EF4-FFF2-40B4-BE49-F238E27FC236}">
                <a16:creationId xmlns:a16="http://schemas.microsoft.com/office/drawing/2014/main" id="{390E50A7-12CC-4711-932D-A49351A86484}"/>
              </a:ext>
            </a:extLst>
          </p:cNvPr>
          <p:cNvSpPr>
            <a:spLocks noGrp="1" noChangeArrowheads="1"/>
          </p:cNvSpPr>
          <p:nvPr>
            <p:ph idx="1"/>
          </p:nvPr>
        </p:nvSpPr>
        <p:spPr>
          <a:xfrm>
            <a:off x="819080" y="1339361"/>
            <a:ext cx="7735918" cy="4530725"/>
          </a:xfrm>
        </p:spPr>
        <p:txBody>
          <a:bodyPr/>
          <a:lstStyle/>
          <a:p>
            <a:r>
              <a:rPr lang="en-US" altLang="en-US" dirty="0"/>
              <a:t>Supports both segmentation and segmentation with paging</a:t>
            </a:r>
          </a:p>
          <a:p>
            <a:pPr lvl="1"/>
            <a:r>
              <a:rPr lang="en-US" altLang="en-US" dirty="0"/>
              <a:t>Each segment can be 4 GB</a:t>
            </a:r>
          </a:p>
          <a:p>
            <a:pPr lvl="1"/>
            <a:r>
              <a:rPr lang="en-US" altLang="en-US" dirty="0"/>
              <a:t>Up to 16 K segments per process</a:t>
            </a:r>
          </a:p>
          <a:p>
            <a:pPr lvl="1"/>
            <a:r>
              <a:rPr lang="en-US" altLang="en-US" dirty="0"/>
              <a:t>Divided into two partitions</a:t>
            </a:r>
          </a:p>
          <a:p>
            <a:pPr lvl="2"/>
            <a:r>
              <a:rPr lang="en-US" altLang="en-US" dirty="0"/>
              <a:t>First partition of up to 8 K segments are private to process (kept in </a:t>
            </a:r>
            <a:r>
              <a:rPr lang="en-US" altLang="en-US" b="1" dirty="0">
                <a:solidFill>
                  <a:srgbClr val="006699"/>
                </a:solidFill>
                <a:latin typeface="+mj-lt"/>
              </a:rPr>
              <a:t>local</a:t>
            </a:r>
            <a:r>
              <a:rPr lang="en-US" altLang="en-US" b="1" dirty="0">
                <a:solidFill>
                  <a:srgbClr val="3366FF"/>
                </a:solidFill>
              </a:rPr>
              <a:t> </a:t>
            </a:r>
            <a:r>
              <a:rPr lang="en-US" altLang="en-US" b="1" dirty="0">
                <a:solidFill>
                  <a:srgbClr val="006699"/>
                </a:solidFill>
                <a:latin typeface="+mj-lt"/>
              </a:rPr>
              <a:t>descriptor</a:t>
            </a:r>
            <a:r>
              <a:rPr lang="en-US" altLang="en-US" b="1" dirty="0">
                <a:solidFill>
                  <a:srgbClr val="3366FF"/>
                </a:solidFill>
              </a:rPr>
              <a:t> </a:t>
            </a:r>
            <a:r>
              <a:rPr lang="en-US" altLang="en-US" b="1" dirty="0">
                <a:solidFill>
                  <a:srgbClr val="006699"/>
                </a:solidFill>
                <a:latin typeface="+mj-lt"/>
              </a:rPr>
              <a:t>table</a:t>
            </a:r>
            <a:r>
              <a:rPr lang="en-US" altLang="en-US" b="1" dirty="0">
                <a:solidFill>
                  <a:srgbClr val="3366FF"/>
                </a:solidFill>
              </a:rPr>
              <a:t> </a:t>
            </a:r>
            <a:r>
              <a:rPr lang="en-US" altLang="en-US" dirty="0"/>
              <a:t>(</a:t>
            </a:r>
            <a:r>
              <a:rPr lang="en-US" altLang="en-US" b="1" dirty="0">
                <a:solidFill>
                  <a:srgbClr val="006699"/>
                </a:solidFill>
                <a:latin typeface="+mj-lt"/>
              </a:rPr>
              <a:t>LDT</a:t>
            </a:r>
            <a:r>
              <a:rPr lang="en-US" altLang="en-US" dirty="0"/>
              <a:t>))</a:t>
            </a:r>
          </a:p>
          <a:p>
            <a:pPr lvl="2"/>
            <a:r>
              <a:rPr lang="en-US" altLang="en-US" dirty="0"/>
              <a:t>Second partition of up to 8K segments shared among all processes (kept in </a:t>
            </a:r>
            <a:r>
              <a:rPr lang="en-US" altLang="en-US" b="1" dirty="0">
                <a:solidFill>
                  <a:srgbClr val="006699"/>
                </a:solidFill>
                <a:latin typeface="+mj-lt"/>
              </a:rPr>
              <a:t>global</a:t>
            </a:r>
            <a:r>
              <a:rPr lang="en-US" altLang="en-US" b="1" dirty="0">
                <a:solidFill>
                  <a:srgbClr val="3366FF"/>
                </a:solidFill>
              </a:rPr>
              <a:t> </a:t>
            </a:r>
            <a:r>
              <a:rPr lang="en-US" altLang="en-US" b="1" dirty="0">
                <a:solidFill>
                  <a:srgbClr val="006699"/>
                </a:solidFill>
                <a:latin typeface="+mj-lt"/>
              </a:rPr>
              <a:t>descriptor</a:t>
            </a:r>
            <a:r>
              <a:rPr lang="en-US" altLang="en-US" b="1" dirty="0">
                <a:solidFill>
                  <a:srgbClr val="3366FF"/>
                </a:solidFill>
              </a:rPr>
              <a:t> </a:t>
            </a:r>
            <a:r>
              <a:rPr lang="en-US" altLang="en-US" b="1" dirty="0">
                <a:solidFill>
                  <a:srgbClr val="006699"/>
                </a:solidFill>
                <a:latin typeface="+mj-lt"/>
              </a:rPr>
              <a:t>table</a:t>
            </a:r>
            <a:r>
              <a:rPr lang="en-US" altLang="en-US" b="1" dirty="0">
                <a:solidFill>
                  <a:srgbClr val="3366FF"/>
                </a:solidFill>
              </a:rPr>
              <a:t> </a:t>
            </a:r>
            <a:r>
              <a:rPr lang="en-US" altLang="en-US" dirty="0"/>
              <a:t>(</a:t>
            </a:r>
            <a:r>
              <a:rPr lang="en-US" altLang="en-US" b="1" dirty="0">
                <a:solidFill>
                  <a:srgbClr val="006699"/>
                </a:solidFill>
                <a:latin typeface="+mj-lt"/>
              </a:rPr>
              <a:t>GDT</a:t>
            </a:r>
            <a:r>
              <a:rPr lang="en-US" altLang="en-US" dirty="0"/>
              <a:t>))</a:t>
            </a:r>
          </a:p>
          <a:p>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961E1DC-399D-435D-8FAC-1A10240619CE}"/>
              </a:ext>
            </a:extLst>
          </p:cNvPr>
          <p:cNvSpPr>
            <a:spLocks noGrp="1" noChangeArrowheads="1"/>
          </p:cNvSpPr>
          <p:nvPr>
            <p:ph type="title"/>
          </p:nvPr>
        </p:nvSpPr>
        <p:spPr>
          <a:xfrm>
            <a:off x="886408" y="231649"/>
            <a:ext cx="8146467" cy="576263"/>
          </a:xfrm>
        </p:spPr>
        <p:txBody>
          <a:bodyPr/>
          <a:lstStyle/>
          <a:p>
            <a:pPr eaLnBrk="1" hangingPunct="1"/>
            <a:r>
              <a:rPr lang="en-US" altLang="en-US" sz="2800" dirty="0"/>
              <a:t>Example: The Intel IA-32 Architecture (Cont.)</a:t>
            </a:r>
          </a:p>
        </p:txBody>
      </p:sp>
      <p:sp>
        <p:nvSpPr>
          <p:cNvPr id="61443" name="Rectangle 3">
            <a:extLst>
              <a:ext uri="{FF2B5EF4-FFF2-40B4-BE49-F238E27FC236}">
                <a16:creationId xmlns:a16="http://schemas.microsoft.com/office/drawing/2014/main" id="{9606FB1F-38F1-4099-94DE-A7FB2E327AFD}"/>
              </a:ext>
            </a:extLst>
          </p:cNvPr>
          <p:cNvSpPr>
            <a:spLocks noGrp="1" noChangeArrowheads="1"/>
          </p:cNvSpPr>
          <p:nvPr>
            <p:ph idx="1"/>
          </p:nvPr>
        </p:nvSpPr>
        <p:spPr>
          <a:xfrm>
            <a:off x="821095" y="1323452"/>
            <a:ext cx="7679093" cy="4530725"/>
          </a:xfrm>
        </p:spPr>
        <p:txBody>
          <a:bodyPr/>
          <a:lstStyle/>
          <a:p>
            <a:pPr>
              <a:defRPr/>
            </a:pPr>
            <a:r>
              <a:rPr lang="en-US" altLang="en-US" dirty="0"/>
              <a:t>CPU generates logical address</a:t>
            </a:r>
          </a:p>
          <a:p>
            <a:pPr lvl="1">
              <a:defRPr/>
            </a:pPr>
            <a:r>
              <a:rPr lang="en-US" altLang="en-US" dirty="0"/>
              <a:t>Selector given to segmentation unit</a:t>
            </a:r>
          </a:p>
          <a:p>
            <a:pPr lvl="2">
              <a:defRPr/>
            </a:pPr>
            <a:r>
              <a:rPr lang="en-US" altLang="en-US" dirty="0"/>
              <a:t>Which produces linear addresses </a:t>
            </a:r>
          </a:p>
          <a:p>
            <a:pPr marL="857250" lvl="2" indent="0">
              <a:buFont typeface="Webdings" panose="05030102010509060703" pitchFamily="18" charset="2"/>
              <a:buNone/>
              <a:defRPr/>
            </a:pPr>
            <a:endParaRPr lang="en-US" altLang="en-US" dirty="0"/>
          </a:p>
          <a:p>
            <a:pPr lvl="2">
              <a:defRPr/>
            </a:pPr>
            <a:endParaRPr lang="en-US" altLang="en-US" dirty="0"/>
          </a:p>
          <a:p>
            <a:pPr lvl="1">
              <a:defRPr/>
            </a:pPr>
            <a:r>
              <a:rPr lang="en-US" altLang="en-US" dirty="0"/>
              <a:t>Linear address given to paging unit</a:t>
            </a:r>
          </a:p>
          <a:p>
            <a:pPr lvl="2">
              <a:defRPr/>
            </a:pPr>
            <a:r>
              <a:rPr lang="en-US" altLang="en-US" dirty="0"/>
              <a:t>Which generates physical address in main memory</a:t>
            </a:r>
          </a:p>
          <a:p>
            <a:pPr lvl="2">
              <a:defRPr/>
            </a:pPr>
            <a:r>
              <a:rPr lang="en-US" altLang="en-US" dirty="0"/>
              <a:t>Paging units form equivalent of MMU</a:t>
            </a:r>
          </a:p>
          <a:p>
            <a:pPr lvl="2">
              <a:defRPr/>
            </a:pPr>
            <a:r>
              <a:rPr lang="en-US" altLang="en-US" dirty="0"/>
              <a:t>Pages sizes can be 4 KB or 4 MB</a:t>
            </a:r>
          </a:p>
          <a:p>
            <a:pPr>
              <a:defRPr/>
            </a:pPr>
            <a:endParaRPr lang="en-US" altLang="en-US" dirty="0"/>
          </a:p>
        </p:txBody>
      </p:sp>
      <p:pic>
        <p:nvPicPr>
          <p:cNvPr id="63492" name="Picture 1" descr="Screen Shot 2013-01-04 at 12.24.50 PM.png">
            <a:extLst>
              <a:ext uri="{FF2B5EF4-FFF2-40B4-BE49-F238E27FC236}">
                <a16:creationId xmlns:a16="http://schemas.microsoft.com/office/drawing/2014/main" id="{1802C1BC-A147-4105-A498-ACB3034163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463" y="2458776"/>
            <a:ext cx="24368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0FC880D-958B-4972-B907-A987920BA0AB}"/>
              </a:ext>
            </a:extLst>
          </p:cNvPr>
          <p:cNvSpPr>
            <a:spLocks noGrp="1" noChangeArrowheads="1"/>
          </p:cNvSpPr>
          <p:nvPr>
            <p:ph type="title"/>
          </p:nvPr>
        </p:nvSpPr>
        <p:spPr>
          <a:xfrm>
            <a:off x="905296" y="188588"/>
            <a:ext cx="7670800" cy="619125"/>
          </a:xfrm>
        </p:spPr>
        <p:txBody>
          <a:bodyPr/>
          <a:lstStyle/>
          <a:p>
            <a:pPr eaLnBrk="1" hangingPunct="1"/>
            <a:r>
              <a:rPr lang="en-US" altLang="en-US" sz="2400" dirty="0"/>
              <a:t>Logical to Physical Address Translation in IA-32</a:t>
            </a:r>
          </a:p>
        </p:txBody>
      </p:sp>
      <p:pic>
        <p:nvPicPr>
          <p:cNvPr id="64515" name="Picture 4">
            <a:extLst>
              <a:ext uri="{FF2B5EF4-FFF2-40B4-BE49-F238E27FC236}">
                <a16:creationId xmlns:a16="http://schemas.microsoft.com/office/drawing/2014/main" id="{6B1B5BAA-DC9D-46F7-82BF-E599416FE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8" t="35571" r="661" b="35571"/>
          <a:stretch>
            <a:fillRect/>
          </a:stretch>
        </p:blipFill>
        <p:spPr bwMode="auto">
          <a:xfrm>
            <a:off x="2049463" y="3084513"/>
            <a:ext cx="45958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64516" name="Picture 5">
            <a:extLst>
              <a:ext uri="{FF2B5EF4-FFF2-40B4-BE49-F238E27FC236}">
                <a16:creationId xmlns:a16="http://schemas.microsoft.com/office/drawing/2014/main" id="{79C420AF-26CF-4190-AF70-4350F6539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213" y="1524000"/>
            <a:ext cx="61579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7E77F2B-0821-46A3-AC64-44DB6C3C6BCA}"/>
              </a:ext>
            </a:extLst>
          </p:cNvPr>
          <p:cNvSpPr>
            <a:spLocks noGrp="1" noChangeArrowheads="1"/>
          </p:cNvSpPr>
          <p:nvPr>
            <p:ph type="title"/>
          </p:nvPr>
        </p:nvSpPr>
        <p:spPr>
          <a:xfrm>
            <a:off x="1195388" y="235762"/>
            <a:ext cx="7491412" cy="576262"/>
          </a:xfrm>
        </p:spPr>
        <p:txBody>
          <a:bodyPr/>
          <a:lstStyle/>
          <a:p>
            <a:pPr eaLnBrk="1" hangingPunct="1"/>
            <a:r>
              <a:rPr lang="en-US" altLang="en-US" dirty="0"/>
              <a:t>Intel IA-32 Segmentation</a:t>
            </a:r>
          </a:p>
        </p:txBody>
      </p:sp>
      <p:pic>
        <p:nvPicPr>
          <p:cNvPr id="65539" name="Picture 4" descr="8">
            <a:extLst>
              <a:ext uri="{FF2B5EF4-FFF2-40B4-BE49-F238E27FC236}">
                <a16:creationId xmlns:a16="http://schemas.microsoft.com/office/drawing/2014/main" id="{7D194F7E-28F0-4FDC-A111-00416AFA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314450"/>
            <a:ext cx="6034088"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FEA4152-F51E-450F-8EB1-7EDAF762DFDB}"/>
              </a:ext>
            </a:extLst>
          </p:cNvPr>
          <p:cNvSpPr>
            <a:spLocks noGrp="1"/>
          </p:cNvSpPr>
          <p:nvPr>
            <p:ph type="title"/>
          </p:nvPr>
        </p:nvSpPr>
        <p:spPr>
          <a:xfrm>
            <a:off x="941388" y="228636"/>
            <a:ext cx="7745412" cy="576262"/>
          </a:xfrm>
        </p:spPr>
        <p:txBody>
          <a:bodyPr/>
          <a:lstStyle/>
          <a:p>
            <a:r>
              <a:rPr lang="fa-IR" sz="3200" dirty="0">
                <a:latin typeface="Calibri" panose="020F0502020204030204" pitchFamily="34" charset="0"/>
                <a:ea typeface="Calibri" panose="020F0502020204030204" pitchFamily="34" charset="0"/>
                <a:cs typeface="B Nazanin" panose="00000400000000000000" pitchFamily="2" charset="-78"/>
              </a:rPr>
              <a:t>محافظت از آدرس سخت‌افزاری</a:t>
            </a:r>
            <a:endParaRPr lang="en-US" altLang="en-US" dirty="0"/>
          </a:p>
        </p:txBody>
      </p:sp>
      <p:sp>
        <p:nvSpPr>
          <p:cNvPr id="8195" name="Content Placeholder 3">
            <a:extLst>
              <a:ext uri="{FF2B5EF4-FFF2-40B4-BE49-F238E27FC236}">
                <a16:creationId xmlns:a16="http://schemas.microsoft.com/office/drawing/2014/main" id="{E339BA72-DE38-4DD0-AECD-94CEBF5B201D}"/>
              </a:ext>
            </a:extLst>
          </p:cNvPr>
          <p:cNvSpPr>
            <a:spLocks noGrp="1"/>
          </p:cNvSpPr>
          <p:nvPr>
            <p:ph idx="1"/>
          </p:nvPr>
        </p:nvSpPr>
        <p:spPr>
          <a:xfrm>
            <a:off x="321648" y="1001705"/>
            <a:ext cx="8560438" cy="4756158"/>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fa-IR" sz="2400" dirty="0">
                <a:latin typeface="Calibri" panose="020F0502020204030204" pitchFamily="34" charset="0"/>
                <a:ea typeface="Calibri" panose="020F0502020204030204" pitchFamily="34" charset="0"/>
                <a:cs typeface="B Nazanin" panose="00000400000000000000" pitchFamily="2" charset="-78"/>
              </a:rPr>
              <a:t>پردازنده</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باید هر دسترسی به حافظه که در حالت کاربر ایجاد می‌شود را بررسی کند تا مطمئن شود بین پایه و محدوده برای آن کاربر قرار دارد</a:t>
            </a:r>
            <a:r>
              <a:rPr lang="en-US" sz="2400" dirty="0">
                <a:effectLst/>
                <a:latin typeface="Calibri" panose="020F0502020204030204" pitchFamily="34" charset="0"/>
                <a:ea typeface="Calibri" panose="020F0502020204030204" pitchFamily="34" charset="0"/>
                <a:cs typeface="B Nazanin" panose="00000400000000000000" pitchFamily="2" charset="-78"/>
              </a:rPr>
              <a:t>.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800"/>
              </a:spcAft>
              <a:buNone/>
              <a:tabLst>
                <a:tab pos="457200" algn="l"/>
              </a:tabLst>
            </a:pP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دستورالعمل‌های مربوط به بارگذاری رجیسترهای پایه و محدوده دارای امتیاز هستند</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6" name="Picture 4" descr="W:\os-book\OS10\slide-dir\os-figures\9_02.jpg">
            <a:extLst>
              <a:ext uri="{FF2B5EF4-FFF2-40B4-BE49-F238E27FC236}">
                <a16:creationId xmlns:a16="http://schemas.microsoft.com/office/drawing/2014/main" id="{174AFAC5-44F9-4ADE-8DC6-07277643F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130" y="2331257"/>
            <a:ext cx="52514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7962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A802929-8C9E-4AD9-851A-726A5C7B0E07}"/>
              </a:ext>
            </a:extLst>
          </p:cNvPr>
          <p:cNvSpPr>
            <a:spLocks noGrp="1" noChangeArrowheads="1"/>
          </p:cNvSpPr>
          <p:nvPr>
            <p:ph type="title"/>
          </p:nvPr>
        </p:nvSpPr>
        <p:spPr>
          <a:xfrm>
            <a:off x="817563" y="238549"/>
            <a:ext cx="7869237" cy="576262"/>
          </a:xfrm>
        </p:spPr>
        <p:txBody>
          <a:bodyPr/>
          <a:lstStyle/>
          <a:p>
            <a:pPr eaLnBrk="1" hangingPunct="1"/>
            <a:r>
              <a:rPr lang="en-US" altLang="en-US" dirty="0"/>
              <a:t>Intel IA-32 Paging Architecture</a:t>
            </a:r>
          </a:p>
        </p:txBody>
      </p:sp>
      <p:pic>
        <p:nvPicPr>
          <p:cNvPr id="66563" name="Picture 4">
            <a:extLst>
              <a:ext uri="{FF2B5EF4-FFF2-40B4-BE49-F238E27FC236}">
                <a16:creationId xmlns:a16="http://schemas.microsoft.com/office/drawing/2014/main" id="{EA02C8D5-7EBE-42A0-8DC3-0C75C34F5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1220788"/>
            <a:ext cx="4503738"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DC08348-F45E-462A-893E-7E31B70ABFF0}"/>
              </a:ext>
            </a:extLst>
          </p:cNvPr>
          <p:cNvSpPr>
            <a:spLocks noGrp="1" noChangeArrowheads="1"/>
          </p:cNvSpPr>
          <p:nvPr>
            <p:ph type="title"/>
          </p:nvPr>
        </p:nvSpPr>
        <p:spPr>
          <a:xfrm>
            <a:off x="853909" y="232975"/>
            <a:ext cx="7869237" cy="576262"/>
          </a:xfrm>
        </p:spPr>
        <p:txBody>
          <a:bodyPr/>
          <a:lstStyle/>
          <a:p>
            <a:pPr eaLnBrk="1" hangingPunct="1"/>
            <a:r>
              <a:rPr lang="en-US" altLang="en-US" dirty="0"/>
              <a:t>Intel IA-32 Page Address Extensions</a:t>
            </a:r>
          </a:p>
        </p:txBody>
      </p:sp>
      <p:pic>
        <p:nvPicPr>
          <p:cNvPr id="67587" name="Picture 1" descr="8_24.pdf">
            <a:extLst>
              <a:ext uri="{FF2B5EF4-FFF2-40B4-BE49-F238E27FC236}">
                <a16:creationId xmlns:a16="http://schemas.microsoft.com/office/drawing/2014/main" id="{6D2F7BE4-39DD-4438-B0C4-831E2E7E69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603" y="3772613"/>
            <a:ext cx="61579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a:extLst>
              <a:ext uri="{FF2B5EF4-FFF2-40B4-BE49-F238E27FC236}">
                <a16:creationId xmlns:a16="http://schemas.microsoft.com/office/drawing/2014/main" id="{D2FBD04E-0AD5-4B90-A5FE-1CCDF58FDC00}"/>
              </a:ext>
            </a:extLst>
          </p:cNvPr>
          <p:cNvSpPr txBox="1">
            <a:spLocks noChangeArrowheads="1"/>
          </p:cNvSpPr>
          <p:nvPr/>
        </p:nvSpPr>
        <p:spPr bwMode="auto">
          <a:xfrm>
            <a:off x="776290" y="1108075"/>
            <a:ext cx="78692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defRPr>
                <a:solidFill>
                  <a:schemeClr val="tx1"/>
                </a:solidFill>
                <a:latin typeface="Verdana" panose="020B0604030504040204" pitchFamily="34" charset="0"/>
                <a:ea typeface="MS PGothic" panose="020B0600070205080204" pitchFamily="34" charset="-128"/>
              </a:defRPr>
            </a:lvl1pPr>
            <a:lvl2pPr marL="1060450" indent="-407988">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285750" indent="-285750">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32-bit address limits led Intel to create </a:t>
            </a:r>
            <a:r>
              <a:rPr kumimoji="1" lang="en-US" altLang="en-US" b="1" dirty="0">
                <a:solidFill>
                  <a:srgbClr val="006699"/>
                </a:solidFill>
                <a:latin typeface="+mj-lt"/>
              </a:rPr>
              <a:t>page</a:t>
            </a:r>
            <a:r>
              <a:rPr kumimoji="1" lang="en-US" altLang="en-US" b="1" dirty="0">
                <a:solidFill>
                  <a:srgbClr val="3366FF"/>
                </a:solidFill>
                <a:latin typeface="Helvetica" panose="020B0604020202020204" pitchFamily="34" charset="0"/>
              </a:rPr>
              <a:t> </a:t>
            </a:r>
            <a:r>
              <a:rPr kumimoji="1" lang="en-US" altLang="en-US" b="1" dirty="0">
                <a:solidFill>
                  <a:srgbClr val="006699"/>
                </a:solidFill>
                <a:latin typeface="+mj-lt"/>
              </a:rPr>
              <a:t>address</a:t>
            </a:r>
            <a:r>
              <a:rPr kumimoji="1" lang="en-US" altLang="en-US" b="1" dirty="0">
                <a:solidFill>
                  <a:srgbClr val="3366FF"/>
                </a:solidFill>
                <a:latin typeface="Helvetica" panose="020B0604020202020204" pitchFamily="34" charset="0"/>
              </a:rPr>
              <a:t> </a:t>
            </a:r>
            <a:r>
              <a:rPr kumimoji="1" lang="en-US" altLang="en-US" b="1" dirty="0">
                <a:solidFill>
                  <a:srgbClr val="006699"/>
                </a:solidFill>
                <a:latin typeface="+mj-lt"/>
              </a:rPr>
              <a:t>extension</a:t>
            </a:r>
            <a:r>
              <a:rPr kumimoji="1" lang="en-US" altLang="en-US" b="1" dirty="0">
                <a:solidFill>
                  <a:srgbClr val="3366FF"/>
                </a:solidFill>
                <a:latin typeface="Helvetica" panose="020B0604020202020204" pitchFamily="34" charset="0"/>
              </a:rPr>
              <a:t> </a:t>
            </a:r>
            <a:r>
              <a:rPr kumimoji="1" lang="en-US" altLang="en-US" dirty="0">
                <a:latin typeface="Helvetica" panose="020B0604020202020204" pitchFamily="34" charset="0"/>
              </a:rPr>
              <a:t>(</a:t>
            </a:r>
            <a:r>
              <a:rPr kumimoji="1" lang="en-US" altLang="en-US" b="1" dirty="0">
                <a:solidFill>
                  <a:srgbClr val="006699"/>
                </a:solidFill>
                <a:latin typeface="+mj-lt"/>
              </a:rPr>
              <a:t>PAE</a:t>
            </a:r>
            <a:r>
              <a:rPr kumimoji="1" lang="en-US" altLang="en-US" dirty="0">
                <a:latin typeface="Helvetica" panose="020B0604020202020204" pitchFamily="34" charset="0"/>
              </a:rPr>
              <a:t>), allowing 32-bit apps access to more than 4GB of memory space</a:t>
            </a:r>
          </a:p>
          <a:p>
            <a:pPr lvl="1">
              <a:spcBef>
                <a:spcPct val="35000"/>
              </a:spcBef>
              <a:buClr>
                <a:srgbClr val="CC6600"/>
              </a:buClr>
              <a:buSzPct val="110000"/>
              <a:buFont typeface="Arial" panose="020B0604020202020204" pitchFamily="34" charset="0"/>
              <a:buChar char="•"/>
            </a:pPr>
            <a:r>
              <a:rPr kumimoji="1" lang="en-US" altLang="en-US" dirty="0">
                <a:latin typeface="Helvetica" panose="020B0604020202020204" pitchFamily="34" charset="0"/>
              </a:rPr>
              <a:t>Paging went to a 3-level scheme</a:t>
            </a:r>
          </a:p>
          <a:p>
            <a:pPr lvl="1">
              <a:spcBef>
                <a:spcPct val="35000"/>
              </a:spcBef>
              <a:buClr>
                <a:srgbClr val="CC6600"/>
              </a:buClr>
              <a:buSzPct val="110000"/>
              <a:buFont typeface="Arial" panose="020B0604020202020204" pitchFamily="34" charset="0"/>
              <a:buChar char="•"/>
            </a:pPr>
            <a:r>
              <a:rPr kumimoji="1" lang="en-US" altLang="en-US" dirty="0">
                <a:latin typeface="Helvetica" panose="020B0604020202020204" pitchFamily="34" charset="0"/>
              </a:rPr>
              <a:t>Top two bits refer to a </a:t>
            </a:r>
            <a:r>
              <a:rPr kumimoji="1" lang="en-US" altLang="en-US" b="1" dirty="0">
                <a:solidFill>
                  <a:srgbClr val="006699"/>
                </a:solidFill>
                <a:latin typeface="+mj-lt"/>
              </a:rPr>
              <a:t>page</a:t>
            </a:r>
            <a:r>
              <a:rPr kumimoji="1" lang="en-US" altLang="en-US" b="1" dirty="0">
                <a:solidFill>
                  <a:srgbClr val="3366FF"/>
                </a:solidFill>
                <a:latin typeface="Helvetica" panose="020B0604020202020204" pitchFamily="34" charset="0"/>
              </a:rPr>
              <a:t> </a:t>
            </a:r>
            <a:r>
              <a:rPr kumimoji="1" lang="en-US" altLang="en-US" b="1" dirty="0">
                <a:solidFill>
                  <a:srgbClr val="006699"/>
                </a:solidFill>
                <a:latin typeface="+mj-lt"/>
              </a:rPr>
              <a:t>directory</a:t>
            </a:r>
            <a:r>
              <a:rPr kumimoji="1" lang="en-US" altLang="en-US" b="1" dirty="0">
                <a:solidFill>
                  <a:srgbClr val="3366FF"/>
                </a:solidFill>
                <a:latin typeface="Helvetica" panose="020B0604020202020204" pitchFamily="34" charset="0"/>
              </a:rPr>
              <a:t> </a:t>
            </a:r>
            <a:r>
              <a:rPr kumimoji="1" lang="en-US" altLang="en-US" b="1" dirty="0">
                <a:solidFill>
                  <a:srgbClr val="006699"/>
                </a:solidFill>
                <a:latin typeface="+mj-lt"/>
              </a:rPr>
              <a:t>pointer</a:t>
            </a:r>
            <a:r>
              <a:rPr kumimoji="1" lang="en-US" altLang="en-US" b="1" dirty="0">
                <a:solidFill>
                  <a:srgbClr val="3366FF"/>
                </a:solidFill>
                <a:latin typeface="Helvetica" panose="020B0604020202020204" pitchFamily="34" charset="0"/>
              </a:rPr>
              <a:t> </a:t>
            </a:r>
            <a:r>
              <a:rPr kumimoji="1" lang="en-US" altLang="en-US" b="1" dirty="0">
                <a:solidFill>
                  <a:srgbClr val="006699"/>
                </a:solidFill>
                <a:latin typeface="+mj-lt"/>
              </a:rPr>
              <a:t>table</a:t>
            </a:r>
          </a:p>
          <a:p>
            <a:pPr lvl="1">
              <a:spcBef>
                <a:spcPct val="35000"/>
              </a:spcBef>
              <a:buClr>
                <a:srgbClr val="CC6600"/>
              </a:buClr>
              <a:buSzPct val="110000"/>
              <a:buFont typeface="Arial" panose="020B0604020202020204" pitchFamily="34" charset="0"/>
              <a:buChar char="•"/>
            </a:pPr>
            <a:r>
              <a:rPr kumimoji="1" lang="en-US" altLang="en-US" dirty="0">
                <a:latin typeface="Helvetica" panose="020B0604020202020204" pitchFamily="34" charset="0"/>
              </a:rPr>
              <a:t>Page-directory and page-table entries moved to 64-bits in size</a:t>
            </a:r>
          </a:p>
          <a:p>
            <a:pPr lvl="1">
              <a:spcBef>
                <a:spcPct val="35000"/>
              </a:spcBef>
              <a:buClr>
                <a:srgbClr val="CC6600"/>
              </a:buClr>
              <a:buSzPct val="110000"/>
              <a:buFont typeface="Arial" panose="020B0604020202020204" pitchFamily="34" charset="0"/>
              <a:buChar char="•"/>
            </a:pPr>
            <a:r>
              <a:rPr kumimoji="1" lang="en-US" altLang="en-US" dirty="0">
                <a:latin typeface="Helvetica" panose="020B0604020202020204" pitchFamily="34" charset="0"/>
              </a:rPr>
              <a:t>Net effect is increasing address space to 36 bits – 64GB of physical memory</a:t>
            </a:r>
          </a:p>
          <a:p>
            <a:pPr lvl="1">
              <a:spcBef>
                <a:spcPct val="35000"/>
              </a:spcBef>
              <a:buClr>
                <a:srgbClr val="CC6600"/>
              </a:buClr>
              <a:buSzPct val="80000"/>
              <a:buFont typeface="Monotype Sorts" pitchFamily="-84" charset="2"/>
              <a:buChar char="l"/>
            </a:pPr>
            <a:endParaRPr kumimoji="1" lang="en-US" altLang="en-US" b="1" dirty="0">
              <a:solidFill>
                <a:srgbClr val="3366FF"/>
              </a:solidFill>
              <a:latin typeface="Helvetica" panose="020B0604020202020204" pitchFamily="34" charset="0"/>
            </a:endParaRP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8E4418B-4D1F-4C2F-86CA-BEEA5DC9AFB0}"/>
              </a:ext>
            </a:extLst>
          </p:cNvPr>
          <p:cNvSpPr>
            <a:spLocks noGrp="1" noChangeArrowheads="1"/>
          </p:cNvSpPr>
          <p:nvPr>
            <p:ph type="title"/>
          </p:nvPr>
        </p:nvSpPr>
        <p:spPr>
          <a:xfrm>
            <a:off x="481661" y="245093"/>
            <a:ext cx="7869237" cy="576262"/>
          </a:xfrm>
        </p:spPr>
        <p:txBody>
          <a:bodyPr/>
          <a:lstStyle/>
          <a:p>
            <a:pPr eaLnBrk="1" hangingPunct="1"/>
            <a:r>
              <a:rPr lang="en-US" altLang="en-US" dirty="0"/>
              <a:t>Intel x86-64</a:t>
            </a:r>
          </a:p>
        </p:txBody>
      </p:sp>
      <p:sp>
        <p:nvSpPr>
          <p:cNvPr id="68611" name="Rectangle 3">
            <a:extLst>
              <a:ext uri="{FF2B5EF4-FFF2-40B4-BE49-F238E27FC236}">
                <a16:creationId xmlns:a16="http://schemas.microsoft.com/office/drawing/2014/main" id="{879EF759-8E97-43E4-B675-04E06FE8DCAE}"/>
              </a:ext>
            </a:extLst>
          </p:cNvPr>
          <p:cNvSpPr txBox="1">
            <a:spLocks noChangeArrowheads="1"/>
          </p:cNvSpPr>
          <p:nvPr/>
        </p:nvSpPr>
        <p:spPr bwMode="auto">
          <a:xfrm>
            <a:off x="849086" y="1122363"/>
            <a:ext cx="763292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defRPr>
                <a:solidFill>
                  <a:schemeClr val="tx1"/>
                </a:solidFill>
                <a:latin typeface="Verdana" panose="020B0604030504040204" pitchFamily="34" charset="0"/>
                <a:ea typeface="MS PGothic" panose="020B0600070205080204" pitchFamily="34" charset="-128"/>
              </a:defRPr>
            </a:lvl1pPr>
            <a:lvl2pPr marL="1060450" indent="-407988">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Current generation Intel x86 architecture</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64 bits is ginormous (&gt; 16 exabytes)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In practice only implement 48 bit addressing</a:t>
            </a:r>
          </a:p>
          <a:p>
            <a:pPr lvl="1">
              <a:spcBef>
                <a:spcPct val="35000"/>
              </a:spcBef>
              <a:buClr>
                <a:srgbClr val="CC6600"/>
              </a:buClr>
              <a:buSzPct val="110000"/>
              <a:buFont typeface="Arial" panose="020B0604020202020204" pitchFamily="34" charset="0"/>
              <a:buChar char="•"/>
            </a:pPr>
            <a:r>
              <a:rPr kumimoji="1" lang="en-US" altLang="en-US" dirty="0">
                <a:latin typeface="Helvetica" panose="020B0604020202020204" pitchFamily="34" charset="0"/>
              </a:rPr>
              <a:t>Page sizes of 4 KB, 2 MB, 1 GB</a:t>
            </a:r>
          </a:p>
          <a:p>
            <a:pPr lvl="1">
              <a:spcBef>
                <a:spcPct val="35000"/>
              </a:spcBef>
              <a:buClr>
                <a:srgbClr val="CC6600"/>
              </a:buClr>
              <a:buSzPct val="110000"/>
              <a:buFont typeface="Arial" panose="020B0604020202020204" pitchFamily="34" charset="0"/>
              <a:buChar char="•"/>
            </a:pPr>
            <a:r>
              <a:rPr kumimoji="1" lang="en-US" altLang="en-US" dirty="0">
                <a:latin typeface="Helvetica" panose="020B0604020202020204" pitchFamily="34" charset="0"/>
              </a:rPr>
              <a:t>Four levels of paging hierarchy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Can also use PAE so virtual addresses are 48 bits and physical addresses are 52 bits</a:t>
            </a:r>
          </a:p>
        </p:txBody>
      </p:sp>
      <p:pic>
        <p:nvPicPr>
          <p:cNvPr id="68612" name="Picture 2" descr="8_25.pdf">
            <a:extLst>
              <a:ext uri="{FF2B5EF4-FFF2-40B4-BE49-F238E27FC236}">
                <a16:creationId xmlns:a16="http://schemas.microsoft.com/office/drawing/2014/main" id="{BDCE453A-1476-4754-9D6F-16790CEC81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4108450"/>
            <a:ext cx="72834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9E9CEB5-71D0-4017-B08A-E02B75FA0558}"/>
              </a:ext>
            </a:extLst>
          </p:cNvPr>
          <p:cNvSpPr>
            <a:spLocks noGrp="1" noChangeArrowheads="1"/>
          </p:cNvSpPr>
          <p:nvPr>
            <p:ph type="title"/>
          </p:nvPr>
        </p:nvSpPr>
        <p:spPr>
          <a:xfrm>
            <a:off x="833438" y="238549"/>
            <a:ext cx="7869237" cy="576262"/>
          </a:xfrm>
        </p:spPr>
        <p:txBody>
          <a:bodyPr/>
          <a:lstStyle/>
          <a:p>
            <a:pPr eaLnBrk="1" hangingPunct="1"/>
            <a:r>
              <a:rPr lang="en-US" altLang="en-US" dirty="0"/>
              <a:t>Example: ARM Architecture</a:t>
            </a:r>
          </a:p>
        </p:txBody>
      </p:sp>
      <p:sp>
        <p:nvSpPr>
          <p:cNvPr id="69635" name="Rectangle 3">
            <a:extLst>
              <a:ext uri="{FF2B5EF4-FFF2-40B4-BE49-F238E27FC236}">
                <a16:creationId xmlns:a16="http://schemas.microsoft.com/office/drawing/2014/main" id="{50CE6398-8797-4635-8426-2FD70A2B2E23}"/>
              </a:ext>
            </a:extLst>
          </p:cNvPr>
          <p:cNvSpPr txBox="1">
            <a:spLocks noChangeArrowheads="1"/>
          </p:cNvSpPr>
          <p:nvPr/>
        </p:nvSpPr>
        <p:spPr bwMode="auto">
          <a:xfrm>
            <a:off x="765110" y="1169988"/>
            <a:ext cx="352272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defRPr>
                <a:solidFill>
                  <a:schemeClr val="tx1"/>
                </a:solidFill>
                <a:latin typeface="Verdana" panose="020B0604030504040204" pitchFamily="34" charset="0"/>
                <a:ea typeface="MS PGothic" panose="020B0600070205080204" pitchFamily="34" charset="-128"/>
              </a:defRPr>
            </a:lvl1pPr>
            <a:lvl2pPr marL="1060450" indent="-407988">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sz="1600" dirty="0">
                <a:latin typeface="Helvetica" panose="020B0604020202020204" pitchFamily="34" charset="0"/>
              </a:rPr>
              <a:t>Dominant mobile platform chip (Apple iOS and Google Android devices for example)</a:t>
            </a:r>
          </a:p>
          <a:p>
            <a:pPr>
              <a:spcBef>
                <a:spcPct val="35000"/>
              </a:spcBef>
              <a:buClr>
                <a:srgbClr val="993300"/>
              </a:buClr>
              <a:buSzPct val="110000"/>
              <a:buFont typeface="Wingdings" panose="05000000000000000000" pitchFamily="2" charset="2"/>
              <a:buChar char="§"/>
            </a:pPr>
            <a:r>
              <a:rPr kumimoji="1" lang="en-US" altLang="en-US" sz="1600" dirty="0">
                <a:latin typeface="Helvetica" panose="020B0604020202020204" pitchFamily="34" charset="0"/>
              </a:rPr>
              <a:t>Modern, energy efficient, 32-bit CPU</a:t>
            </a:r>
          </a:p>
          <a:p>
            <a:pPr>
              <a:spcBef>
                <a:spcPct val="35000"/>
              </a:spcBef>
              <a:buClr>
                <a:srgbClr val="993300"/>
              </a:buClr>
              <a:buSzPct val="110000"/>
              <a:buFont typeface="Wingdings" panose="05000000000000000000" pitchFamily="2" charset="2"/>
              <a:buChar char="§"/>
            </a:pPr>
            <a:r>
              <a:rPr kumimoji="1" lang="en-US" altLang="en-US" sz="1600" dirty="0">
                <a:latin typeface="Helvetica" panose="020B0604020202020204" pitchFamily="34" charset="0"/>
              </a:rPr>
              <a:t>4 KB and 16 KB pages</a:t>
            </a:r>
          </a:p>
          <a:p>
            <a:pPr>
              <a:spcBef>
                <a:spcPct val="35000"/>
              </a:spcBef>
              <a:buClr>
                <a:srgbClr val="993300"/>
              </a:buClr>
              <a:buSzPct val="110000"/>
              <a:buFont typeface="Wingdings" panose="05000000000000000000" pitchFamily="2" charset="2"/>
              <a:buChar char="§"/>
            </a:pPr>
            <a:r>
              <a:rPr kumimoji="1" lang="en-US" altLang="en-US" sz="1600" dirty="0">
                <a:latin typeface="Helvetica" panose="020B0604020202020204" pitchFamily="34" charset="0"/>
              </a:rPr>
              <a:t>1 MB and 16 MB pages (termed </a:t>
            </a:r>
            <a:r>
              <a:rPr kumimoji="1" lang="en-US" altLang="en-US" b="1" dirty="0">
                <a:solidFill>
                  <a:srgbClr val="006699"/>
                </a:solidFill>
                <a:latin typeface="+mj-lt"/>
              </a:rPr>
              <a:t>sections</a:t>
            </a:r>
            <a:r>
              <a:rPr kumimoji="1" lang="en-US" altLang="en-US" sz="1600" dirty="0">
                <a:latin typeface="Helvetica" panose="020B0604020202020204" pitchFamily="34" charset="0"/>
              </a:rPr>
              <a:t>)</a:t>
            </a:r>
          </a:p>
          <a:p>
            <a:pPr>
              <a:spcBef>
                <a:spcPct val="35000"/>
              </a:spcBef>
              <a:buClr>
                <a:srgbClr val="993300"/>
              </a:buClr>
              <a:buSzPct val="110000"/>
              <a:buFont typeface="Wingdings" panose="05000000000000000000" pitchFamily="2" charset="2"/>
              <a:buChar char="§"/>
            </a:pPr>
            <a:r>
              <a:rPr kumimoji="1" lang="en-US" altLang="en-US" sz="1600" dirty="0">
                <a:latin typeface="Helvetica" panose="020B0604020202020204" pitchFamily="34" charset="0"/>
              </a:rPr>
              <a:t>One-level paging for sections, two-level for smaller pages</a:t>
            </a:r>
          </a:p>
          <a:p>
            <a:pPr>
              <a:spcBef>
                <a:spcPct val="35000"/>
              </a:spcBef>
              <a:buClr>
                <a:srgbClr val="993300"/>
              </a:buClr>
              <a:buSzPct val="110000"/>
              <a:buFont typeface="Wingdings" panose="05000000000000000000" pitchFamily="2" charset="2"/>
              <a:buChar char="§"/>
            </a:pPr>
            <a:r>
              <a:rPr kumimoji="1" lang="en-US" altLang="en-US" sz="1600" dirty="0">
                <a:latin typeface="Helvetica" panose="020B0604020202020204" pitchFamily="34" charset="0"/>
              </a:rPr>
              <a:t>Two levels of TLBs</a:t>
            </a:r>
          </a:p>
          <a:p>
            <a:pPr marL="938212" lvl="1" indent="-285750">
              <a:spcBef>
                <a:spcPct val="35000"/>
              </a:spcBef>
              <a:buClr>
                <a:srgbClr val="CC6600"/>
              </a:buClr>
              <a:buSzPct val="110000"/>
              <a:buFont typeface="Arial" panose="020B0604020202020204" pitchFamily="34" charset="0"/>
              <a:buChar char="•"/>
            </a:pPr>
            <a:r>
              <a:rPr kumimoji="1" lang="en-US" altLang="en-US" sz="1600" dirty="0">
                <a:latin typeface="Helvetica" panose="020B0604020202020204" pitchFamily="34" charset="0"/>
              </a:rPr>
              <a:t>Outer level has two micro TLBs (one data, one instruction)</a:t>
            </a:r>
          </a:p>
          <a:p>
            <a:pPr marL="938212" lvl="1" indent="-285750">
              <a:spcBef>
                <a:spcPct val="35000"/>
              </a:spcBef>
              <a:buClr>
                <a:srgbClr val="CC6600"/>
              </a:buClr>
              <a:buSzPct val="110000"/>
              <a:buFont typeface="Arial" panose="020B0604020202020204" pitchFamily="34" charset="0"/>
              <a:buChar char="•"/>
            </a:pPr>
            <a:r>
              <a:rPr kumimoji="1" lang="en-US" altLang="en-US" sz="1600" dirty="0">
                <a:latin typeface="Helvetica" panose="020B0604020202020204" pitchFamily="34" charset="0"/>
              </a:rPr>
              <a:t>Inner is single main TLB</a:t>
            </a:r>
          </a:p>
          <a:p>
            <a:pPr marL="938212" lvl="1" indent="-285750">
              <a:spcBef>
                <a:spcPct val="35000"/>
              </a:spcBef>
              <a:buClr>
                <a:srgbClr val="CC6600"/>
              </a:buClr>
              <a:buSzPct val="110000"/>
              <a:buFont typeface="Arial" panose="020B0604020202020204" pitchFamily="34" charset="0"/>
              <a:buChar char="•"/>
            </a:pPr>
            <a:r>
              <a:rPr kumimoji="1" lang="en-US" altLang="en-US" sz="1600" dirty="0">
                <a:latin typeface="Helvetica" panose="020B0604020202020204" pitchFamily="34" charset="0"/>
              </a:rPr>
              <a:t>First inner is checked, on miss outers are checked, and on miss page table walk performed by CPU</a:t>
            </a:r>
          </a:p>
          <a:p>
            <a:pPr>
              <a:spcBef>
                <a:spcPct val="35000"/>
              </a:spcBef>
              <a:buClr>
                <a:srgbClr val="993300"/>
              </a:buClr>
              <a:buSzPct val="90000"/>
              <a:buFont typeface="Monotype Sorts" pitchFamily="-84" charset="2"/>
              <a:buChar char="n"/>
            </a:pPr>
            <a:endParaRPr kumimoji="1" lang="en-US" altLang="en-US" sz="1600" dirty="0">
              <a:latin typeface="Helvetica" panose="020B0604020202020204" pitchFamily="34" charset="0"/>
            </a:endParaRPr>
          </a:p>
        </p:txBody>
      </p:sp>
      <p:pic>
        <p:nvPicPr>
          <p:cNvPr id="69636" name="Picture 1" descr="8_26.pdf">
            <a:extLst>
              <a:ext uri="{FF2B5EF4-FFF2-40B4-BE49-F238E27FC236}">
                <a16:creationId xmlns:a16="http://schemas.microsoft.com/office/drawing/2014/main" id="{3DED2F29-124C-4CCE-957C-91AC27FE80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576388"/>
            <a:ext cx="410051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0ABA6F6-3348-45EF-9241-C55F4F2E5F83}"/>
              </a:ext>
            </a:extLst>
          </p:cNvPr>
          <p:cNvSpPr>
            <a:spLocks noGrp="1" noChangeArrowheads="1"/>
          </p:cNvSpPr>
          <p:nvPr>
            <p:ph type="ctrTitle"/>
          </p:nvPr>
        </p:nvSpPr>
        <p:spPr/>
        <p:txBody>
          <a:bodyPr/>
          <a:lstStyle/>
          <a:p>
            <a:pPr eaLnBrk="1" hangingPunct="1"/>
            <a:r>
              <a:rPr lang="en-US" altLang="en-US"/>
              <a:t>End of Chapter 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270BE95-63FA-4E80-993B-493058D85F67}"/>
              </a:ext>
            </a:extLst>
          </p:cNvPr>
          <p:cNvSpPr>
            <a:spLocks noGrp="1"/>
          </p:cNvSpPr>
          <p:nvPr>
            <p:ph type="title"/>
          </p:nvPr>
        </p:nvSpPr>
        <p:spPr>
          <a:xfrm>
            <a:off x="457200" y="235568"/>
            <a:ext cx="8229600" cy="576262"/>
          </a:xfrm>
        </p:spPr>
        <p:txBody>
          <a:bodyPr/>
          <a:lstStyle/>
          <a:p>
            <a:r>
              <a:rPr lang="en-US" dirty="0">
                <a:latin typeface="Calibri" panose="020F0502020204030204" pitchFamily="34" charset="0"/>
                <a:ea typeface="Calibri" panose="020F0502020204030204" pitchFamily="34" charset="0"/>
                <a:cs typeface="B Nazanin" panose="00000400000000000000" pitchFamily="2" charset="-78"/>
              </a:rPr>
              <a:t>Address Bind</a:t>
            </a:r>
            <a:r>
              <a:rPr lang="fa-IR" dirty="0">
                <a:latin typeface="Calibri" panose="020F0502020204030204" pitchFamily="34" charset="0"/>
                <a:ea typeface="Calibri" panose="020F0502020204030204" pitchFamily="34" charset="0"/>
                <a:cs typeface="B Nazanin" panose="00000400000000000000" pitchFamily="2" charset="-78"/>
              </a:rPr>
              <a:t>اتصال آدرس</a:t>
            </a:r>
            <a:endParaRPr lang="en-US" altLang="en-US" dirty="0"/>
          </a:p>
        </p:txBody>
      </p:sp>
      <p:sp>
        <p:nvSpPr>
          <p:cNvPr id="9219" name="Content Placeholder 2">
            <a:extLst>
              <a:ext uri="{FF2B5EF4-FFF2-40B4-BE49-F238E27FC236}">
                <a16:creationId xmlns:a16="http://schemas.microsoft.com/office/drawing/2014/main" id="{8A5804ED-6C6C-4BF4-8BFF-7FB99CC306D3}"/>
              </a:ext>
            </a:extLst>
          </p:cNvPr>
          <p:cNvSpPr>
            <a:spLocks noGrp="1"/>
          </p:cNvSpPr>
          <p:nvPr>
            <p:ph idx="1"/>
          </p:nvPr>
        </p:nvSpPr>
        <p:spPr>
          <a:xfrm>
            <a:off x="193040" y="871651"/>
            <a:ext cx="8757919" cy="6390978"/>
          </a:xfrm>
        </p:spPr>
        <p:txBody>
          <a:bodyPr/>
          <a:lstStyle/>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برنامه‌های روی دیسک، آماده برای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آمدن</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به حافظه</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برای اجرا،</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یک صف ورودی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تشکیل می‌دهند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بدون پشتیبانی، باید در آدرس 0000 بارگذاری شوند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اینکه آدرس فیزیکی اولین فرآیند کاربر همیشه در 0000 باشد، ناخوشایند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آدرس‌ها در مراحل مختلف عمر برنامه به روش‌های مختلف نشان داده می‌شوند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آدرس‌های کد منبع معمولاً نمادین هستند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آدرس‌های کد کامپایل شده به آدرس‌های قابل جابه‌جایی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متصل</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می‌شوند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2"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عنوان مثال، "14 بایت از ابتدای این ماژول</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2" indent="-342900" algn="r" rtl="1">
              <a:buFont typeface="Wingdings" panose="05000000000000000000" pitchFamily="2"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لینکر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(linker)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یا لودر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(loader)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آدرس‌های قابل جابه‌جایی </a:t>
            </a:r>
            <a:r>
              <a:rPr lang="en-US" sz="2400" dirty="0"/>
              <a:t>relocatable addresses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به آدرس‌های مطلق متصل می‌کنند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3"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عنوان مثال، 74014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lvl="3"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هر اتصال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binding</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فضای آدرس را به فضای دیگر نگاشت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927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31FDCDF-862F-4130-9AC2-74FFC425A8A9}"/>
              </a:ext>
            </a:extLst>
          </p:cNvPr>
          <p:cNvSpPr>
            <a:spLocks noGrp="1" noChangeArrowheads="1"/>
          </p:cNvSpPr>
          <p:nvPr>
            <p:ph type="title"/>
          </p:nvPr>
        </p:nvSpPr>
        <p:spPr>
          <a:xfrm>
            <a:off x="862692" y="346499"/>
            <a:ext cx="8134350" cy="457200"/>
          </a:xfrm>
        </p:spPr>
        <p:txBody>
          <a:bodyPr/>
          <a:lstStyle/>
          <a:p>
            <a:pPr eaLnBrk="1" hangingPunct="1"/>
            <a:r>
              <a:rPr lang="fa-IR" sz="2800" dirty="0">
                <a:latin typeface="Calibri" panose="020F0502020204030204" pitchFamily="34" charset="0"/>
                <a:ea typeface="Calibri" panose="020F0502020204030204" pitchFamily="34" charset="0"/>
                <a:cs typeface="B Nazanin" panose="00000400000000000000" pitchFamily="2" charset="-78"/>
              </a:rPr>
              <a:t>اتصال دستورالعمل ها در حافظه</a:t>
            </a:r>
            <a:endParaRPr lang="en-US" altLang="en-US" sz="2800" dirty="0"/>
          </a:p>
        </p:txBody>
      </p:sp>
      <p:sp>
        <p:nvSpPr>
          <p:cNvPr id="10243" name="Rectangle 3">
            <a:extLst>
              <a:ext uri="{FF2B5EF4-FFF2-40B4-BE49-F238E27FC236}">
                <a16:creationId xmlns:a16="http://schemas.microsoft.com/office/drawing/2014/main" id="{0EEA4A90-B04E-4456-A1FE-DC4568DFF5CA}"/>
              </a:ext>
            </a:extLst>
          </p:cNvPr>
          <p:cNvSpPr>
            <a:spLocks noGrp="1" noChangeArrowheads="1"/>
          </p:cNvSpPr>
          <p:nvPr>
            <p:ph idx="1"/>
          </p:nvPr>
        </p:nvSpPr>
        <p:spPr>
          <a:xfrm>
            <a:off x="424288" y="1301027"/>
            <a:ext cx="8295424" cy="4792202"/>
          </a:xfrm>
        </p:spPr>
        <p:txBody>
          <a:bodyPr/>
          <a:lstStyle/>
          <a:p>
            <a:pPr marL="0" marR="0" algn="r" rtl="1">
              <a:lnSpc>
                <a:spcPct val="107000"/>
              </a:lnSpc>
              <a:spcBef>
                <a:spcPts val="0"/>
              </a:spcBef>
              <a:spcAft>
                <a:spcPts val="800"/>
              </a:spcAf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اتصال یا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bind</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آدرس دستورالعمل‌ها و داده‌ها به آدرس‌های حافظه می‌تواند در سه مرحله‌ی مختلف اتفاق بیفتد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زمان کامپایل (تجميع)</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 موقعیت حافظه از قبل مشخص باشد، کد مطلق</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(Absolute Code)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قابل تولید است؛ اما اگر موقعیت شروع تغییر کند، کد نیاز به کامپایل مجدد 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زمان</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لود یا</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 بارگذاری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 موقعیت حافظه در زمان کامپایل مشخص نباشد، باید کد قابل جابه‌جایی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(Relocatable Code)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تولید 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زمان اجرا</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 فرآیند در طول اجرا بتواند از یک بخش حافظه به بخش دیگر منتقل شود،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اتصال</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آدرس تا زمان اجرا به تعویق می‌افتد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نگاشت‌های آدرس (مانند رجیسترهای پایه و محدوده) به پشتیبانی سخت‌افزاری نیاز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3782610"/>
      </p:ext>
    </p:extLst>
  </p:cSld>
  <p:clrMapOvr>
    <a:masterClrMapping/>
  </p:clrMapOvr>
</p:sld>
</file>

<file path=ppt/theme/theme1.xml><?xml version="1.0" encoding="utf-8"?>
<a:theme xmlns:a="http://schemas.openxmlformats.org/drawingml/2006/main"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13201</TotalTime>
  <Words>6013</Words>
  <Application>Microsoft Office PowerPoint</Application>
  <PresentationFormat>On-screen Show (4:3)</PresentationFormat>
  <Paragraphs>579</Paragraphs>
  <Slides>74</Slides>
  <Notes>66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74</vt:i4>
      </vt:variant>
    </vt:vector>
  </HeadingPairs>
  <TitlesOfParts>
    <vt:vector size="88" baseType="lpstr">
      <vt:lpstr>Arial</vt:lpstr>
      <vt:lpstr>Calibri</vt:lpstr>
      <vt:lpstr>Cambria Math</vt:lpstr>
      <vt:lpstr>Consolas</vt:lpstr>
      <vt:lpstr>Courier New</vt:lpstr>
      <vt:lpstr>Google Sans</vt:lpstr>
      <vt:lpstr>Helvetica</vt:lpstr>
      <vt:lpstr>Monotype Sorts</vt:lpstr>
      <vt:lpstr>Symbol</vt:lpstr>
      <vt:lpstr>Times New Roman</vt:lpstr>
      <vt:lpstr>Verdana</vt:lpstr>
      <vt:lpstr>Webdings</vt:lpstr>
      <vt:lpstr>Wingdings</vt:lpstr>
      <vt:lpstr>1_os-8</vt:lpstr>
      <vt:lpstr>سیستم‌عامل</vt:lpstr>
      <vt:lpstr>فصل ۹: حافظه اصلی</vt:lpstr>
      <vt:lpstr>فصل ۹: حافظه اصلی</vt:lpstr>
      <vt:lpstr>Objectives اهداف</vt:lpstr>
      <vt:lpstr>پیش زمینه</vt:lpstr>
      <vt:lpstr>محافظت</vt:lpstr>
      <vt:lpstr>محافظت از آدرس سخت‌افزاری</vt:lpstr>
      <vt:lpstr>Address Bindاتصال آدرس</vt:lpstr>
      <vt:lpstr>اتصال دستورالعمل ها در حافظه</vt:lpstr>
      <vt:lpstr>فضای آدرس فیزیکی و منطقی</vt:lpstr>
      <vt:lpstr>واحد مدیریت حافظه (ادامه)</vt:lpstr>
      <vt:lpstr>واحد مدیریت حافظه (ادامه)</vt:lpstr>
      <vt:lpstr>واحد مدیریت حافظه (ادامه)</vt:lpstr>
      <vt:lpstr> بارگزاری پویا Dynamic Loading</vt:lpstr>
      <vt:lpstr> بارگزاری پویا Dynamic Loading</vt:lpstr>
      <vt:lpstr> اتصال پویا Dynamic Linking</vt:lpstr>
      <vt:lpstr>کتابخانه های پیوندپذیر (DLL)</vt:lpstr>
      <vt:lpstr>پردازش چند مرحله ای یک برنامه کاربر</vt:lpstr>
      <vt:lpstr>Contiguous Allocation تخصیص پیوسته  </vt:lpstr>
      <vt:lpstr>تخصیص پیوسته (ادامه)</vt:lpstr>
      <vt:lpstr>Hardware Support for Relocation and Limit Registers</vt:lpstr>
      <vt:lpstr>اندازه پارتیشن متغیر</vt:lpstr>
      <vt:lpstr>اندازه پارتیشن متغیر</vt:lpstr>
      <vt:lpstr>Dynamic Storage-Allocation Problem</vt:lpstr>
      <vt:lpstr>پراکندگی Fragmentation</vt:lpstr>
      <vt:lpstr>پراکندگی Fragmentation</vt:lpstr>
      <vt:lpstr>پراکندگی (ادامه)</vt:lpstr>
      <vt:lpstr>صفحه بندی</vt:lpstr>
      <vt:lpstr>مراحل صفحه‌بندی</vt:lpstr>
      <vt:lpstr>الگوی ترجمه آدرس</vt:lpstr>
      <vt:lpstr>Paging Hardware</vt:lpstr>
      <vt:lpstr>Paging Model of Logical and  Physical Memory</vt:lpstr>
      <vt:lpstr>مثال صفحه بندی</vt:lpstr>
      <vt:lpstr>صفحه‌بندی – محاسبه پراکندگی داخلی</vt:lpstr>
      <vt:lpstr>فریم‌های آزاد</vt:lpstr>
      <vt:lpstr>End of Essential part</vt:lpstr>
      <vt:lpstr>Implementation of Page Table</vt:lpstr>
      <vt:lpstr>Translation Look-Aside Buffer </vt:lpstr>
      <vt:lpstr>Hardware</vt:lpstr>
      <vt:lpstr>Paging Hardware With TLB</vt:lpstr>
      <vt:lpstr>Effective Access Time</vt:lpstr>
      <vt:lpstr>Memory Protection</vt:lpstr>
      <vt:lpstr>Valid (v) or Invalid (i) Bit In A Page Table</vt:lpstr>
      <vt:lpstr>Shared Pages</vt:lpstr>
      <vt:lpstr>Shared Pages Example</vt:lpstr>
      <vt:lpstr>Structure of the Page Table</vt:lpstr>
      <vt:lpstr>Hierarchical Page Tables</vt:lpstr>
      <vt:lpstr>Two-Level Paging Example</vt:lpstr>
      <vt:lpstr>Address-Translation Scheme</vt:lpstr>
      <vt:lpstr>64-bit Logical Address Space</vt:lpstr>
      <vt:lpstr>Three-level Paging Scheme</vt:lpstr>
      <vt:lpstr>Hashed Page Tables</vt:lpstr>
      <vt:lpstr>Hashed Page Table</vt:lpstr>
      <vt:lpstr>Inverted Page Table</vt:lpstr>
      <vt:lpstr>Inverted Page Table Architecture</vt:lpstr>
      <vt:lpstr>Oracle SPARC Solaris</vt:lpstr>
      <vt:lpstr>Oracle SPARC Solaris (Cont.)</vt:lpstr>
      <vt:lpstr>Swapping</vt:lpstr>
      <vt:lpstr>Swapping (Cont.)</vt:lpstr>
      <vt:lpstr>Schematic View of Swapping</vt:lpstr>
      <vt:lpstr>Context Switch Time including Swapping</vt:lpstr>
      <vt:lpstr>Context Switch Time and Swapping (Cont.)</vt:lpstr>
      <vt:lpstr>Swapping on Mobile Systems</vt:lpstr>
      <vt:lpstr>Swapping with Paging</vt:lpstr>
      <vt:lpstr>Example: The Intel 32 and 64-bit Architectures</vt:lpstr>
      <vt:lpstr>Example: The Intel IA-32 Architecture</vt:lpstr>
      <vt:lpstr>Example: The Intel IA-32 Architecture (Cont.)</vt:lpstr>
      <vt:lpstr>Logical to Physical Address Translation in IA-32</vt:lpstr>
      <vt:lpstr>Intel IA-32 Segmentation</vt:lpstr>
      <vt:lpstr>Intel IA-32 Paging Architecture</vt:lpstr>
      <vt:lpstr>Intel IA-32 Page Address Extensions</vt:lpstr>
      <vt:lpstr>Intel x86-64</vt:lpstr>
      <vt:lpstr>Example: ARM Architecture</vt:lpstr>
      <vt:lpstr>End of Chapter 9</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ahmad t</cp:lastModifiedBy>
  <cp:revision>421</cp:revision>
  <cp:lastPrinted>2013-09-30T19:34:56Z</cp:lastPrinted>
  <dcterms:created xsi:type="dcterms:W3CDTF">2011-01-13T23:43:38Z</dcterms:created>
  <dcterms:modified xsi:type="dcterms:W3CDTF">2024-05-27T16:44:52Z</dcterms:modified>
</cp:coreProperties>
</file>